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56" r:id="rId5"/>
    <p:sldId id="264" r:id="rId6"/>
    <p:sldId id="268" r:id="rId7"/>
    <p:sldId id="267" r:id="rId8"/>
    <p:sldId id="266" r:id="rId9"/>
    <p:sldId id="258" r:id="rId10"/>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7">
          <p15:clr>
            <a:srgbClr val="A4A3A4"/>
          </p15:clr>
        </p15:guide>
        <p15:guide id="2" pos="5456">
          <p15:clr>
            <a:srgbClr val="A4A3A4"/>
          </p15:clr>
        </p15:guide>
        <p15:guide id="3" pos="288">
          <p15:clr>
            <a:srgbClr val="A4A3A4"/>
          </p15:clr>
        </p15:guide>
        <p15:guide id="4" pos="2888">
          <p15:clr>
            <a:srgbClr val="A4A3A4"/>
          </p15:clr>
        </p15:guide>
        <p15:guide id="5" pos="1592">
          <p15:clr>
            <a:srgbClr val="A4A3A4"/>
          </p15:clr>
        </p15:guide>
        <p15:guide id="6" pos="42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49"/>
    <a:srgbClr val="007D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1AE665-8164-4103-A43D-60A3EF3BDD5F}" v="4" dt="2025-01-15T18:06:17.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70" autoAdjust="0"/>
    <p:restoredTop sz="57998" autoAdjust="0"/>
  </p:normalViewPr>
  <p:slideViewPr>
    <p:cSldViewPr snapToObjects="1" showGuides="1">
      <p:cViewPr varScale="1">
        <p:scale>
          <a:sx n="69" d="100"/>
          <a:sy n="69" d="100"/>
        </p:scale>
        <p:origin x="2664" y="66"/>
      </p:cViewPr>
      <p:guideLst>
        <p:guide orient="horz" pos="2117"/>
        <p:guide pos="5456"/>
        <p:guide pos="288"/>
        <p:guide pos="2888"/>
        <p:guide pos="1592"/>
        <p:guide pos="42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4" d="100"/>
          <a:sy n="74" d="100"/>
        </p:scale>
        <p:origin x="241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il L. Tatum" userId="cf91d07f-df4c-4d6f-9824-fa1c77759f08" providerId="ADAL" clId="{D51AE665-8164-4103-A43D-60A3EF3BDD5F}"/>
    <pc:docChg chg="undo custSel modSld">
      <pc:chgData name="Gail L. Tatum" userId="cf91d07f-df4c-4d6f-9824-fa1c77759f08" providerId="ADAL" clId="{D51AE665-8164-4103-A43D-60A3EF3BDD5F}" dt="2025-01-15T18:06:25.661" v="9" actId="20577"/>
      <pc:docMkLst>
        <pc:docMk/>
      </pc:docMkLst>
      <pc:sldChg chg="addSp delSp modSp mod">
        <pc:chgData name="Gail L. Tatum" userId="cf91d07f-df4c-4d6f-9824-fa1c77759f08" providerId="ADAL" clId="{D51AE665-8164-4103-A43D-60A3EF3BDD5F}" dt="2025-01-15T18:06:25.661" v="9" actId="20577"/>
        <pc:sldMkLst>
          <pc:docMk/>
          <pc:sldMk cId="0" sldId="264"/>
        </pc:sldMkLst>
        <pc:spChg chg="mod">
          <ac:chgData name="Gail L. Tatum" userId="cf91d07f-df4c-4d6f-9824-fa1c77759f08" providerId="ADAL" clId="{D51AE665-8164-4103-A43D-60A3EF3BDD5F}" dt="2025-01-15T18:06:25.661" v="9" actId="20577"/>
          <ac:spMkLst>
            <pc:docMk/>
            <pc:sldMk cId="0" sldId="264"/>
            <ac:spMk id="2" creationId="{00000000-0000-0000-0000-000000000000}"/>
          </ac:spMkLst>
        </pc:spChg>
        <pc:graphicFrameChg chg="add del mod">
          <ac:chgData name="Gail L. Tatum" userId="cf91d07f-df4c-4d6f-9824-fa1c77759f08" providerId="ADAL" clId="{D51AE665-8164-4103-A43D-60A3EF3BDD5F}" dt="2025-01-15T18:06:17.646" v="7"/>
          <ac:graphicFrameMkLst>
            <pc:docMk/>
            <pc:sldMk cId="0" sldId="264"/>
            <ac:graphicFrameMk id="4" creationId="{14938090-3F35-5332-522E-69827351D505}"/>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D65F93D-25C7-4AA3-B523-B4D6A2970940}" type="datetimeFigureOut">
              <a:rPr lang="en-US" smtClean="0"/>
              <a:t>1/15/2025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7E04DDB-C7FF-4D07-95D9-10C7265812B4}" type="slidenum">
              <a:rPr lang="en-US" smtClean="0"/>
              <a:t>‹#›</a:t>
            </a:fld>
            <a:endParaRPr lang="en-US"/>
          </a:p>
        </p:txBody>
      </p:sp>
    </p:spTree>
    <p:extLst>
      <p:ext uri="{BB962C8B-B14F-4D97-AF65-F5344CB8AC3E}">
        <p14:creationId xmlns:p14="http://schemas.microsoft.com/office/powerpoint/2010/main" val="200776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pitchFamily="-110" charset="0"/>
                <a:ea typeface="ＭＳ Ｐゴシック" pitchFamily="-110" charset="-128"/>
              </a:defRPr>
            </a:lvl1pPr>
          </a:lstStyle>
          <a:p>
            <a:pPr>
              <a:defRPr/>
            </a:pPr>
            <a:endParaRPr lang="en-US" alt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110" charset="0"/>
                <a:ea typeface="ＭＳ Ｐゴシック" pitchFamily="-110" charset="-128"/>
              </a:defRPr>
            </a:lvl1pPr>
          </a:lstStyle>
          <a:p>
            <a:pPr>
              <a:defRPr/>
            </a:pPr>
            <a:fld id="{5C085A5D-9EFD-4C97-8136-A42057EA0FE7}" type="datetime1">
              <a:rPr lang="en-US" altLang="en-US"/>
              <a:pPr>
                <a:defRPr/>
              </a:pPr>
              <a:t>1/15/2025</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alt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endParaRPr lang="en-US" alt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pitchFamily="-110" charset="0"/>
                <a:ea typeface="ＭＳ Ｐゴシック" pitchFamily="-110" charset="-128"/>
              </a:defRPr>
            </a:lvl1pPr>
          </a:lstStyle>
          <a:p>
            <a:pPr>
              <a:defRPr/>
            </a:pPr>
            <a:endParaRPr lang="en-US" alt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fld id="{8DDC5501-53AF-47EB-BF3B-55348D73C794}" type="slidenum">
              <a:rPr lang="en-US" altLang="en-US"/>
              <a:pPr/>
              <a:t>‹#›</a:t>
            </a:fld>
            <a:endParaRPr lang="en-US" altLang="en-US"/>
          </a:p>
        </p:txBody>
      </p:sp>
    </p:spTree>
    <p:extLst>
      <p:ext uri="{BB962C8B-B14F-4D97-AF65-F5344CB8AC3E}">
        <p14:creationId xmlns:p14="http://schemas.microsoft.com/office/powerpoint/2010/main" val="407159013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oncrete.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dirty="0">
                <a:solidFill>
                  <a:srgbClr val="FF0000"/>
                </a:solidFill>
              </a:rPr>
              <a:t>&lt;Agregue nombre del presentador a la diapositiva&gt;.</a:t>
            </a:r>
          </a:p>
          <a:p>
            <a:endParaRPr lang="es-ES" altLang="en-US" dirty="0">
              <a:solidFill>
                <a:srgbClr val="FF0000"/>
              </a:solidFill>
            </a:endParaRPr>
          </a:p>
          <a:p>
            <a:r>
              <a:rPr lang="es-ES" altLang="en-US" dirty="0">
                <a:solidFill>
                  <a:srgbClr val="FF0000"/>
                </a:solidFill>
              </a:rPr>
              <a:t>NOTA PARA EL EMBAJADOR DEL ACI: Estas diapositivas están diseñadas como una herramienta para ayudarlo a formular la visión y seleccionar programas/servicios del American Concrete </a:t>
            </a:r>
            <a:r>
              <a:rPr lang="es-ES" altLang="en-US" dirty="0" err="1">
                <a:solidFill>
                  <a:srgbClr val="FF0000"/>
                </a:solidFill>
              </a:rPr>
              <a:t>Institute</a:t>
            </a:r>
            <a:r>
              <a:rPr lang="es-ES" altLang="en-US" dirty="0">
                <a:solidFill>
                  <a:srgbClr val="FF0000"/>
                </a:solidFill>
              </a:rPr>
              <a:t>. Estas diapositivas se deben personalizar, según corresponda, en función del contenido del evento/de la conferencia, las características demográficas de la audiencia, etc. Las notas del orador están diseñadas como guía para sus comentarios, y se deben personalizar según su conveniencia y estilo de presentación. Para utilizar contenido adicional sobre ACI y sus programas/servicios en las diapositivas, o para obtener ayuda adicional para generar/personalizar su presentación, </a:t>
            </a:r>
            <a:r>
              <a:rPr lang="en-US" altLang="en-US" baseline="0" dirty="0" err="1">
                <a:solidFill>
                  <a:srgbClr val="FF0000"/>
                </a:solidFill>
              </a:rPr>
              <a:t>comuníquese</a:t>
            </a:r>
            <a:r>
              <a:rPr lang="en-US" altLang="en-US" baseline="0" dirty="0">
                <a:solidFill>
                  <a:srgbClr val="FF0000"/>
                </a:solidFill>
              </a:rPr>
              <a:t> </a:t>
            </a:r>
            <a:r>
              <a:rPr lang="es-ES" altLang="en-US" dirty="0">
                <a:solidFill>
                  <a:srgbClr val="FF0000"/>
                </a:solidFill>
              </a:rPr>
              <a:t>con:</a:t>
            </a:r>
          </a:p>
          <a:p>
            <a:r>
              <a:rPr lang="en-US" sz="1200" b="0" i="0" u="none" strike="noStrike" kern="1200" baseline="0" dirty="0">
                <a:solidFill>
                  <a:schemeClr val="tx1"/>
                </a:solidFill>
                <a:latin typeface="+mn-lt"/>
                <a:ea typeface="MS PGothic" panose="020B0600070205080204" pitchFamily="34" charset="-128"/>
                <a:cs typeface="+mn-cs"/>
              </a:rPr>
              <a:t>Kevin P. Mlutkowski, LEED AP BD+C</a:t>
            </a:r>
            <a:br>
              <a:rPr lang="en-US" sz="1200" b="0" i="0" u="none" strike="noStrike" kern="1200" baseline="0" dirty="0">
                <a:solidFill>
                  <a:schemeClr val="tx1"/>
                </a:solidFill>
                <a:latin typeface="+mn-lt"/>
                <a:ea typeface="MS PGothic" panose="020B0600070205080204" pitchFamily="34" charset="-128"/>
                <a:cs typeface="+mn-cs"/>
              </a:rPr>
            </a:br>
            <a:r>
              <a:rPr lang="en-US" sz="1200" b="0" i="0" u="none" strike="noStrike" kern="1200" baseline="0" dirty="0">
                <a:solidFill>
                  <a:schemeClr val="tx1"/>
                </a:solidFill>
                <a:latin typeface="+mn-lt"/>
                <a:ea typeface="MS PGothic" panose="020B0600070205080204" pitchFamily="34" charset="-128"/>
                <a:cs typeface="+mn-cs"/>
              </a:rPr>
              <a:t>Director, Sustainability &amp; Marketing</a:t>
            </a:r>
          </a:p>
          <a:p>
            <a:pPr rtl="0"/>
            <a:r>
              <a:rPr lang="en-US" sz="1200" b="0" i="0" u="none" strike="noStrike" kern="1200" baseline="0" dirty="0">
                <a:solidFill>
                  <a:schemeClr val="tx1"/>
                </a:solidFill>
                <a:latin typeface="+mn-lt"/>
                <a:ea typeface="MS PGothic" panose="020B0600070205080204" pitchFamily="34" charset="-128"/>
                <a:cs typeface="+mn-cs"/>
              </a:rPr>
              <a:t>American Concrete Institute</a:t>
            </a:r>
          </a:p>
          <a:p>
            <a:pPr rtl="0"/>
            <a:r>
              <a:rPr lang="en-US" sz="1200" b="0" i="0" u="none" strike="noStrike" kern="1200" baseline="0" dirty="0">
                <a:solidFill>
                  <a:schemeClr val="tx1"/>
                </a:solidFill>
                <a:latin typeface="+mn-lt"/>
                <a:ea typeface="MS PGothic" panose="020B0600070205080204" pitchFamily="34" charset="-128"/>
                <a:cs typeface="+mn-cs"/>
              </a:rPr>
              <a:t>1.248.848.3716  |  </a:t>
            </a:r>
            <a:r>
              <a:rPr lang="en-US" sz="1200" b="0" i="0" u="none" strike="noStrike" kern="1200" baseline="0" dirty="0">
                <a:solidFill>
                  <a:schemeClr val="tx1"/>
                </a:solidFill>
                <a:latin typeface="+mn-lt"/>
                <a:ea typeface="MS PGothic" panose="020B0600070205080204" pitchFamily="34" charset="-128"/>
                <a:cs typeface="+mn-cs"/>
                <a:hlinkClick r:id="rId3"/>
              </a:rPr>
              <a:t>kevin.mlutkowski@www.concrete.org</a:t>
            </a:r>
            <a:endParaRPr lang="en-US" sz="1200" b="0" i="1" u="none" strike="noStrike" kern="1200" baseline="0" dirty="0">
              <a:solidFill>
                <a:schemeClr val="tx1"/>
              </a:solidFill>
              <a:latin typeface="+mn-lt"/>
              <a:ea typeface="MS PGothic" panose="020B0600070205080204" pitchFamily="34" charset="-128"/>
              <a:cs typeface="+mn-cs"/>
              <a:hlinkClick r:id="rId3"/>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7066" indent="-291179">
              <a:defRPr>
                <a:solidFill>
                  <a:schemeClr val="tx1"/>
                </a:solidFill>
                <a:latin typeface="Arial" charset="0"/>
                <a:ea typeface="MS PGothic" pitchFamily="34" charset="-128"/>
              </a:defRPr>
            </a:lvl2pPr>
            <a:lvl3pPr marL="1164717" indent="-232943">
              <a:defRPr>
                <a:solidFill>
                  <a:schemeClr val="tx1"/>
                </a:solidFill>
                <a:latin typeface="Arial" charset="0"/>
                <a:ea typeface="MS PGothic" pitchFamily="34" charset="-128"/>
              </a:defRPr>
            </a:lvl3pPr>
            <a:lvl4pPr marL="1630604" indent="-232943">
              <a:defRPr>
                <a:solidFill>
                  <a:schemeClr val="tx1"/>
                </a:solidFill>
                <a:latin typeface="Arial" charset="0"/>
                <a:ea typeface="MS PGothic" pitchFamily="34" charset="-128"/>
              </a:defRPr>
            </a:lvl4pPr>
            <a:lvl5pPr marL="2096491" indent="-232943">
              <a:defRPr>
                <a:solidFill>
                  <a:schemeClr val="tx1"/>
                </a:solidFill>
                <a:latin typeface="Arial"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Arial"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Arial"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Arial"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Arial" charset="0"/>
                <a:ea typeface="MS PGothic" pitchFamily="34" charset="-128"/>
              </a:defRPr>
            </a:lvl9pPr>
          </a:lstStyle>
          <a:p>
            <a:fld id="{885E3486-CF9E-48EA-B461-D055E2D24893}" type="slidenum">
              <a:rPr lang="en-US" altLang="en-US">
                <a:latin typeface="Calibri" pitchFamily="34" charset="0"/>
              </a:rPr>
              <a:pPr/>
              <a:t>1</a:t>
            </a:fld>
            <a:endParaRPr lang="en-US" altLang="en-US" dirty="0">
              <a:latin typeface="Calibri" pitchFamily="34" charset="0"/>
            </a:endParaRPr>
          </a:p>
        </p:txBody>
      </p:sp>
    </p:spTree>
    <p:extLst>
      <p:ext uri="{BB962C8B-B14F-4D97-AF65-F5344CB8AC3E}">
        <p14:creationId xmlns:p14="http://schemas.microsoft.com/office/powerpoint/2010/main" val="386570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sz="1200" kern="1200" dirty="0">
                <a:solidFill>
                  <a:schemeClr val="tx1"/>
                </a:solidFill>
                <a:effectLst/>
                <a:latin typeface="+mn-lt"/>
                <a:ea typeface="MS PGothic" panose="020B0600070205080204" pitchFamily="34" charset="-128"/>
                <a:cs typeface="+mn-cs"/>
              </a:rPr>
              <a:t>Fundado en 1904 y con sede en Farmington </a:t>
            </a:r>
            <a:r>
              <a:rPr lang="es-ES_tradnl" sz="1200" kern="1200" dirty="0" err="1">
                <a:solidFill>
                  <a:schemeClr val="tx1"/>
                </a:solidFill>
                <a:effectLst/>
                <a:latin typeface="+mn-lt"/>
                <a:ea typeface="MS PGothic" panose="020B0600070205080204" pitchFamily="34" charset="-128"/>
                <a:cs typeface="+mn-cs"/>
              </a:rPr>
              <a:t>Hills</a:t>
            </a:r>
            <a:r>
              <a:rPr lang="es-ES_tradnl" sz="1200" kern="1200" dirty="0">
                <a:solidFill>
                  <a:schemeClr val="tx1"/>
                </a:solidFill>
                <a:effectLst/>
                <a:latin typeface="+mn-lt"/>
                <a:ea typeface="MS PGothic" panose="020B0600070205080204" pitchFamily="34" charset="-128"/>
                <a:cs typeface="+mn-cs"/>
              </a:rPr>
              <a:t>, Michigan, EUA, el American Concrete </a:t>
            </a:r>
            <a:r>
              <a:rPr lang="es-ES_tradnl" sz="1200" kern="1200" dirty="0" err="1">
                <a:solidFill>
                  <a:schemeClr val="tx1"/>
                </a:solidFill>
                <a:effectLst/>
                <a:latin typeface="+mn-lt"/>
                <a:ea typeface="MS PGothic" panose="020B0600070205080204" pitchFamily="34" charset="-128"/>
                <a:cs typeface="+mn-cs"/>
              </a:rPr>
              <a:t>Institute</a:t>
            </a:r>
            <a:r>
              <a:rPr lang="es-ES_tradnl" sz="1200" kern="1200" dirty="0">
                <a:solidFill>
                  <a:schemeClr val="tx1"/>
                </a:solidFill>
                <a:effectLst/>
                <a:latin typeface="+mn-lt"/>
                <a:ea typeface="MS PGothic" panose="020B0600070205080204" pitchFamily="34" charset="-128"/>
                <a:cs typeface="+mn-cs"/>
              </a:rPr>
              <a:t> es una autoridad y un recurso líder mundial en el desarrollo y la distribución de estándares basados en consenso, recursos técnicos, programas educativos y experiencia comprobada para personas y organizaciones involucradas en el diseño, la construcción y los materiales de concreto, que comparten el compromiso de lograr el mejor uso del concreto.  </a:t>
            </a:r>
            <a:endParaRPr lang="en-US" sz="1200" kern="1200" dirty="0">
              <a:solidFill>
                <a:schemeClr val="tx1"/>
              </a:solidFill>
              <a:effectLst/>
              <a:latin typeface="+mn-lt"/>
              <a:ea typeface="MS PGothic" panose="020B0600070205080204" pitchFamily="34" charset="-128"/>
              <a:cs typeface="+mn-cs"/>
            </a:endParaRPr>
          </a:p>
          <a:p>
            <a:r>
              <a:rPr lang="es-ES" sz="1200" kern="1200" dirty="0">
                <a:solidFill>
                  <a:schemeClr val="tx1"/>
                </a:solidFill>
                <a:effectLst/>
                <a:latin typeface="+mn-lt"/>
                <a:ea typeface="MS PGothic" panose="020B0600070205080204" pitchFamily="34" charset="-128"/>
                <a:cs typeface="+mn-cs"/>
              </a:rPr>
              <a:t> </a:t>
            </a:r>
            <a:endParaRPr lang="en-US" sz="1200" kern="1200" dirty="0">
              <a:solidFill>
                <a:schemeClr val="tx1"/>
              </a:solidFill>
              <a:effectLst/>
              <a:latin typeface="+mn-lt"/>
              <a:ea typeface="MS PGothic" panose="020B0600070205080204" pitchFamily="34" charset="-128"/>
              <a:cs typeface="+mn-cs"/>
            </a:endParaRPr>
          </a:p>
          <a:p>
            <a:r>
              <a:rPr lang="es-ES_tradnl" sz="1200" kern="1200" dirty="0">
                <a:solidFill>
                  <a:schemeClr val="tx1"/>
                </a:solidFill>
                <a:effectLst/>
                <a:latin typeface="+mn-lt"/>
                <a:ea typeface="MS PGothic" panose="020B0600070205080204" pitchFamily="34" charset="-128"/>
                <a:cs typeface="+mn-cs"/>
              </a:rPr>
              <a:t>ACI visualiza un futuro en el que todos tengan el conocimiento necesario para usar el concreto de manera efectiva para cumplir con las demandas de un mundo en constante cambio. Para lograr esto, ACI desarrolla y distribuye conocimiento basado en consenso sobre el concreto y sus usos.</a:t>
            </a:r>
            <a:endParaRPr lang="en-US" sz="1200" kern="1200" dirty="0">
              <a:solidFill>
                <a:schemeClr val="tx1"/>
              </a:solidFill>
              <a:effectLst/>
              <a:latin typeface="+mn-lt"/>
              <a:ea typeface="MS PGothic" panose="020B0600070205080204" pitchFamily="34" charset="-128"/>
              <a:cs typeface="+mn-cs"/>
            </a:endParaRPr>
          </a:p>
          <a:p>
            <a:r>
              <a:rPr lang="es-ES" sz="1200" kern="1200" dirty="0">
                <a:solidFill>
                  <a:schemeClr val="tx1"/>
                </a:solidFill>
                <a:effectLst/>
                <a:latin typeface="+mn-lt"/>
                <a:ea typeface="MS PGothic" panose="020B0600070205080204" pitchFamily="34" charset="-128"/>
                <a:cs typeface="+mn-cs"/>
              </a:rPr>
              <a:t> </a:t>
            </a:r>
            <a:endParaRPr lang="en-US" sz="1200" kern="1200" dirty="0">
              <a:solidFill>
                <a:schemeClr val="tx1"/>
              </a:solidFill>
              <a:effectLst/>
              <a:latin typeface="+mn-lt"/>
              <a:ea typeface="MS PGothic" panose="020B0600070205080204" pitchFamily="34" charset="-128"/>
              <a:cs typeface="+mn-cs"/>
            </a:endParaRPr>
          </a:p>
          <a:p>
            <a:r>
              <a:rPr lang="es-ES_tradnl" sz="1200" kern="1200" dirty="0">
                <a:solidFill>
                  <a:schemeClr val="tx1"/>
                </a:solidFill>
                <a:effectLst/>
                <a:latin typeface="+mn-lt"/>
                <a:ea typeface="MS PGothic" panose="020B0600070205080204" pitchFamily="34" charset="-128"/>
                <a:cs typeface="+mn-cs"/>
              </a:rPr>
              <a:t>&lt;Inserte comentarios personales adicionales sobre el acceso global al contenido de ACI según la geografía de la presentación. Utilice proyectos locales, iniciativas de reglamentos locales, investigación local, etc., como ejemplos, según corresponda&gt;.</a:t>
            </a:r>
            <a:endParaRPr lang="en-US" sz="1200" kern="1200" dirty="0">
              <a:solidFill>
                <a:schemeClr val="tx1"/>
              </a:solidFill>
              <a:effectLst/>
              <a:latin typeface="+mn-lt"/>
              <a:ea typeface="MS PGothic" panose="020B0600070205080204" pitchFamily="34" charset="-128"/>
              <a:cs typeface="+mn-cs"/>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7066" indent="-291179">
              <a:defRPr>
                <a:solidFill>
                  <a:schemeClr val="tx1"/>
                </a:solidFill>
                <a:latin typeface="Arial" charset="0"/>
                <a:ea typeface="MS PGothic" pitchFamily="34" charset="-128"/>
              </a:defRPr>
            </a:lvl2pPr>
            <a:lvl3pPr marL="1164717" indent="-232943">
              <a:defRPr>
                <a:solidFill>
                  <a:schemeClr val="tx1"/>
                </a:solidFill>
                <a:latin typeface="Arial" charset="0"/>
                <a:ea typeface="MS PGothic" pitchFamily="34" charset="-128"/>
              </a:defRPr>
            </a:lvl3pPr>
            <a:lvl4pPr marL="1630604" indent="-232943">
              <a:defRPr>
                <a:solidFill>
                  <a:schemeClr val="tx1"/>
                </a:solidFill>
                <a:latin typeface="Arial" charset="0"/>
                <a:ea typeface="MS PGothic" pitchFamily="34" charset="-128"/>
              </a:defRPr>
            </a:lvl4pPr>
            <a:lvl5pPr marL="2096491" indent="-232943">
              <a:defRPr>
                <a:solidFill>
                  <a:schemeClr val="tx1"/>
                </a:solidFill>
                <a:latin typeface="Arial"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Arial"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Arial"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Arial"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Arial" charset="0"/>
                <a:ea typeface="MS PGothic" pitchFamily="34" charset="-128"/>
              </a:defRPr>
            </a:lvl9pPr>
          </a:lstStyle>
          <a:p>
            <a:fld id="{0AD453E9-D47D-424C-83BA-BC11468BF25E}" type="slidenum">
              <a:rPr lang="en-US" altLang="en-US">
                <a:solidFill>
                  <a:srgbClr val="000000"/>
                </a:solidFill>
                <a:latin typeface="Calibri" pitchFamily="34" charset="0"/>
              </a:rPr>
              <a:pPr/>
              <a:t>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054188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s-ES" sz="1100" kern="1200" dirty="0">
                <a:solidFill>
                  <a:schemeClr val="tx1"/>
                </a:solidFill>
                <a:effectLst/>
                <a:latin typeface="+mn-lt"/>
                <a:ea typeface="MS PGothic" panose="020B0600070205080204" pitchFamily="34" charset="-128"/>
                <a:cs typeface="+mn-cs"/>
              </a:rPr>
              <a:t>En esencia, el American Concrete </a:t>
            </a:r>
            <a:r>
              <a:rPr lang="es-ES" sz="1100" kern="1200" dirty="0" err="1">
                <a:solidFill>
                  <a:schemeClr val="tx1"/>
                </a:solidFill>
                <a:effectLst/>
                <a:latin typeface="+mn-lt"/>
                <a:ea typeface="MS PGothic" panose="020B0600070205080204" pitchFamily="34" charset="-128"/>
                <a:cs typeface="+mn-cs"/>
              </a:rPr>
              <a:t>Institute</a:t>
            </a:r>
            <a:r>
              <a:rPr lang="es-ES" sz="1100" kern="1200" dirty="0">
                <a:solidFill>
                  <a:schemeClr val="tx1"/>
                </a:solidFill>
                <a:effectLst/>
                <a:latin typeface="+mn-lt"/>
                <a:ea typeface="MS PGothic" panose="020B0600070205080204" pitchFamily="34" charset="-128"/>
                <a:cs typeface="+mn-cs"/>
              </a:rPr>
              <a:t> es una organización de personas dedicadas al mejor uso del concreto. Estas personas son miembros del instituto, que generan vínculos entre sí en persona y digitalmente, asisten a las convenciones de ACI realizadas dos veces al año y participan y dirigen la red mundial de capítulos de ACI.</a:t>
            </a:r>
          </a:p>
          <a:p>
            <a:r>
              <a:rPr lang="es-ES" sz="1100" kern="1200" dirty="0">
                <a:solidFill>
                  <a:schemeClr val="tx1"/>
                </a:solidFill>
                <a:effectLst/>
                <a:latin typeface="+mn-lt"/>
                <a:ea typeface="MS PGothic" panose="020B0600070205080204" pitchFamily="34" charset="-128"/>
                <a:cs typeface="+mn-cs"/>
              </a:rPr>
              <a:t> </a:t>
            </a:r>
          </a:p>
          <a:p>
            <a:r>
              <a:rPr lang="es-ES" sz="1100" kern="1200" dirty="0">
                <a:solidFill>
                  <a:schemeClr val="tx1"/>
                </a:solidFill>
                <a:effectLst/>
                <a:latin typeface="+mn-lt"/>
                <a:ea typeface="MS PGothic" panose="020B0600070205080204" pitchFamily="34" charset="-128"/>
                <a:cs typeface="+mn-cs"/>
              </a:rPr>
              <a:t>El desarrollo del conocimiento basado en consenso sobre el concreto y sus usos es la razón por la cual la mayoría de las personas busca y contribuye al vasto conocimiento de ACI. Mediante la publicación de ediciones digitales e impresas de cientos de publicaciones/documentos técnicos, una revista mensual, Concrete International, y dos revistas especializadas bimestrales, el instituto comparte su conocimiento basado en consenso con la comunidad global de la industria del concreto. Y, curiosamente, todos estos recursos técnicos, así como los recursos de docenas de institutos internacionales similares, son accesibles a través de www.concrete.org.</a:t>
            </a:r>
          </a:p>
          <a:p>
            <a:r>
              <a:rPr lang="es-ES" sz="1100" kern="1200" dirty="0">
                <a:solidFill>
                  <a:schemeClr val="tx1"/>
                </a:solidFill>
                <a:effectLst/>
                <a:latin typeface="+mn-lt"/>
                <a:ea typeface="MS PGothic" panose="020B0600070205080204" pitchFamily="34" charset="-128"/>
                <a:cs typeface="+mn-cs"/>
              </a:rPr>
              <a:t> </a:t>
            </a:r>
          </a:p>
          <a:p>
            <a:r>
              <a:rPr lang="es-ES" sz="1100" kern="1200" dirty="0">
                <a:solidFill>
                  <a:schemeClr val="tx1"/>
                </a:solidFill>
                <a:effectLst/>
                <a:latin typeface="+mn-lt"/>
                <a:ea typeface="MS PGothic" panose="020B0600070205080204" pitchFamily="34" charset="-128"/>
                <a:cs typeface="+mn-cs"/>
              </a:rPr>
              <a:t>Desde 1980, ACI ha certificado a más de 400,000 personas a través de su programa de certificación. </a:t>
            </a:r>
            <a:r>
              <a:rPr lang="en-US" sz="1100" kern="1200" dirty="0" err="1">
                <a:solidFill>
                  <a:schemeClr val="tx1"/>
                </a:solidFill>
                <a:effectLst/>
                <a:latin typeface="+mn-lt"/>
                <a:ea typeface="MS PGothic" panose="020B0600070205080204" pitchFamily="34" charset="-128"/>
                <a:cs typeface="+mn-cs"/>
              </a:rPr>
              <a:t>Desde</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programas</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populares</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como</a:t>
            </a:r>
            <a:r>
              <a:rPr lang="en-US" sz="1100" kern="1200" dirty="0">
                <a:solidFill>
                  <a:schemeClr val="tx1"/>
                </a:solidFill>
                <a:effectLst/>
                <a:latin typeface="+mn-lt"/>
                <a:ea typeface="MS PGothic" panose="020B0600070205080204" pitchFamily="34" charset="-128"/>
                <a:cs typeface="+mn-cs"/>
              </a:rPr>
              <a:t> Flatwork Finisher y Field Testing Technician hasta </a:t>
            </a:r>
            <a:r>
              <a:rPr lang="en-US" sz="1100" kern="1200" dirty="0" err="1">
                <a:solidFill>
                  <a:schemeClr val="tx1"/>
                </a:solidFill>
                <a:effectLst/>
                <a:latin typeface="+mn-lt"/>
                <a:ea typeface="MS PGothic" panose="020B0600070205080204" pitchFamily="34" charset="-128"/>
                <a:cs typeface="+mn-cs"/>
              </a:rPr>
              <a:t>programas</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especiales</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como</a:t>
            </a:r>
            <a:r>
              <a:rPr lang="en-US" sz="1100" kern="1200" dirty="0">
                <a:solidFill>
                  <a:schemeClr val="tx1"/>
                </a:solidFill>
                <a:effectLst/>
                <a:latin typeface="+mn-lt"/>
                <a:ea typeface="MS PGothic" panose="020B0600070205080204" pitchFamily="34" charset="-128"/>
                <a:cs typeface="+mn-cs"/>
              </a:rPr>
              <a:t> Adhesive Anchor Installer, Concrete Construction Special Inspector y </a:t>
            </a:r>
            <a:r>
              <a:rPr lang="en-US" sz="1100" kern="1200" dirty="0" err="1">
                <a:solidFill>
                  <a:schemeClr val="tx1"/>
                </a:solidFill>
                <a:effectLst/>
                <a:latin typeface="+mn-lt"/>
                <a:ea typeface="MS PGothic" panose="020B0600070205080204" pitchFamily="34" charset="-128"/>
                <a:cs typeface="+mn-cs"/>
              </a:rPr>
              <a:t>los</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nuevos</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programas</a:t>
            </a:r>
            <a:r>
              <a:rPr lang="en-US" sz="1100" kern="1200" dirty="0">
                <a:solidFill>
                  <a:schemeClr val="tx1"/>
                </a:solidFill>
                <a:effectLst/>
                <a:latin typeface="+mn-lt"/>
                <a:ea typeface="MS PGothic" panose="020B0600070205080204" pitchFamily="34" charset="-128"/>
                <a:cs typeface="+mn-cs"/>
              </a:rPr>
              <a:t> de Masonry Testing Technician, la </a:t>
            </a:r>
            <a:r>
              <a:rPr lang="en-US" sz="1100" kern="1200" dirty="0" err="1">
                <a:solidFill>
                  <a:schemeClr val="tx1"/>
                </a:solidFill>
                <a:effectLst/>
                <a:latin typeface="+mn-lt"/>
                <a:ea typeface="MS PGothic" panose="020B0600070205080204" pitchFamily="34" charset="-128"/>
                <a:cs typeface="+mn-cs"/>
              </a:rPr>
              <a:t>certificación</a:t>
            </a:r>
            <a:r>
              <a:rPr lang="en-US" sz="1100" kern="1200" dirty="0">
                <a:solidFill>
                  <a:schemeClr val="tx1"/>
                </a:solidFill>
                <a:effectLst/>
                <a:latin typeface="+mn-lt"/>
                <a:ea typeface="MS PGothic" panose="020B0600070205080204" pitchFamily="34" charset="-128"/>
                <a:cs typeface="+mn-cs"/>
              </a:rPr>
              <a:t> de ACI </a:t>
            </a:r>
            <a:r>
              <a:rPr lang="en-US" sz="1100" kern="1200" dirty="0" err="1">
                <a:solidFill>
                  <a:schemeClr val="tx1"/>
                </a:solidFill>
                <a:effectLst/>
                <a:latin typeface="+mn-lt"/>
                <a:ea typeface="MS PGothic" panose="020B0600070205080204" pitchFamily="34" charset="-128"/>
                <a:cs typeface="+mn-cs"/>
              </a:rPr>
              <a:t>proporciona</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una</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calificación</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mínima</a:t>
            </a:r>
            <a:r>
              <a:rPr lang="en-US" sz="1100" kern="1200" dirty="0">
                <a:solidFill>
                  <a:schemeClr val="tx1"/>
                </a:solidFill>
                <a:effectLst/>
                <a:latin typeface="+mn-lt"/>
                <a:ea typeface="MS PGothic" panose="020B0600070205080204" pitchFamily="34" charset="-128"/>
                <a:cs typeface="+mn-cs"/>
              </a:rPr>
              <a:t> para el personal </a:t>
            </a:r>
            <a:r>
              <a:rPr lang="en-US" sz="1100" kern="1200" dirty="0" err="1">
                <a:solidFill>
                  <a:schemeClr val="tx1"/>
                </a:solidFill>
                <a:effectLst/>
                <a:latin typeface="+mn-lt"/>
                <a:ea typeface="MS PGothic" panose="020B0600070205080204" pitchFamily="34" charset="-128"/>
                <a:cs typeface="+mn-cs"/>
              </a:rPr>
              <a:t>empleado</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en</a:t>
            </a:r>
            <a:r>
              <a:rPr lang="en-US" sz="1100" kern="1200" dirty="0">
                <a:solidFill>
                  <a:schemeClr val="tx1"/>
                </a:solidFill>
                <a:effectLst/>
                <a:latin typeface="+mn-lt"/>
                <a:ea typeface="MS PGothic" panose="020B0600070205080204" pitchFamily="34" charset="-128"/>
                <a:cs typeface="+mn-cs"/>
              </a:rPr>
              <a:t> la </a:t>
            </a:r>
            <a:r>
              <a:rPr lang="en-US" sz="1100" kern="1200" dirty="0" err="1">
                <a:solidFill>
                  <a:schemeClr val="tx1"/>
                </a:solidFill>
                <a:effectLst/>
                <a:latin typeface="+mn-lt"/>
                <a:ea typeface="MS PGothic" panose="020B0600070205080204" pitchFamily="34" charset="-128"/>
                <a:cs typeface="+mn-cs"/>
              </a:rPr>
              <a:t>industria</a:t>
            </a:r>
            <a:r>
              <a:rPr lang="en-US" sz="1100" kern="1200" dirty="0">
                <a:solidFill>
                  <a:schemeClr val="tx1"/>
                </a:solidFill>
                <a:effectLst/>
                <a:latin typeface="+mn-lt"/>
                <a:ea typeface="MS PGothic" panose="020B0600070205080204" pitchFamily="34" charset="-128"/>
                <a:cs typeface="+mn-cs"/>
              </a:rPr>
              <a:t> de la </a:t>
            </a:r>
            <a:r>
              <a:rPr lang="en-US" sz="1100" kern="1200" dirty="0" err="1">
                <a:solidFill>
                  <a:schemeClr val="tx1"/>
                </a:solidFill>
                <a:effectLst/>
                <a:latin typeface="+mn-lt"/>
                <a:ea typeface="MS PGothic" panose="020B0600070205080204" pitchFamily="34" charset="-128"/>
                <a:cs typeface="+mn-cs"/>
              </a:rPr>
              <a:t>construcción</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en</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concreto</a:t>
            </a:r>
            <a:r>
              <a:rPr lang="en-US" sz="1100" kern="1200" dirty="0">
                <a:solidFill>
                  <a:schemeClr val="tx1"/>
                </a:solidFill>
                <a:effectLst/>
                <a:latin typeface="+mn-lt"/>
                <a:ea typeface="MS PGothic" panose="020B0600070205080204" pitchFamily="34" charset="-128"/>
                <a:cs typeface="+mn-cs"/>
              </a:rPr>
              <a:t>.</a:t>
            </a:r>
            <a:endParaRPr lang="es-ES" sz="1100" kern="1200" dirty="0">
              <a:solidFill>
                <a:schemeClr val="tx1"/>
              </a:solidFill>
              <a:effectLst/>
              <a:latin typeface="+mn-lt"/>
              <a:ea typeface="MS PGothic" panose="020B0600070205080204" pitchFamily="34" charset="-128"/>
              <a:cs typeface="+mn-cs"/>
            </a:endParaRPr>
          </a:p>
          <a:p>
            <a:endParaRPr lang="es-ES" sz="1100" kern="1200" dirty="0">
              <a:solidFill>
                <a:schemeClr val="tx1"/>
              </a:solidFill>
              <a:effectLst/>
              <a:latin typeface="+mn-lt"/>
              <a:ea typeface="MS PGothic" panose="020B0600070205080204" pitchFamily="34" charset="-128"/>
              <a:cs typeface="+mn-cs"/>
            </a:endParaRPr>
          </a:p>
          <a:p>
            <a:r>
              <a:rPr lang="es-ES" sz="1100" kern="1200" dirty="0">
                <a:solidFill>
                  <a:schemeClr val="tx1"/>
                </a:solidFill>
                <a:effectLst/>
                <a:latin typeface="+mn-lt"/>
                <a:ea typeface="MS PGothic" panose="020B0600070205080204" pitchFamily="34" charset="-128"/>
                <a:cs typeface="+mn-cs"/>
              </a:rPr>
              <a:t>Desde programas populares como </a:t>
            </a:r>
            <a:r>
              <a:rPr lang="en-US" sz="1200" b="0" i="0" u="none" strike="noStrike" kern="1200" dirty="0">
                <a:solidFill>
                  <a:schemeClr val="tx1"/>
                </a:solidFill>
                <a:effectLst/>
                <a:latin typeface="+mn-lt"/>
                <a:ea typeface="MS PGothic" panose="020B0600070205080204" pitchFamily="34" charset="-128"/>
                <a:cs typeface="+mn-cs"/>
              </a:rPr>
              <a:t>Técnico &amp; </a:t>
            </a:r>
            <a:r>
              <a:rPr lang="en-US" sz="1200" b="0" i="0" u="none" strike="noStrike" kern="1200" dirty="0" err="1">
                <a:solidFill>
                  <a:schemeClr val="tx1"/>
                </a:solidFill>
                <a:effectLst/>
                <a:latin typeface="+mn-lt"/>
                <a:ea typeface="MS PGothic" panose="020B0600070205080204" pitchFamily="34" charset="-128"/>
                <a:cs typeface="+mn-cs"/>
              </a:rPr>
              <a:t>acabador</a:t>
            </a:r>
            <a:r>
              <a:rPr lang="en-US" sz="1200" b="0" i="0" u="none" strike="noStrike" kern="1200" dirty="0">
                <a:solidFill>
                  <a:schemeClr val="tx1"/>
                </a:solidFill>
                <a:effectLst/>
                <a:latin typeface="+mn-lt"/>
                <a:ea typeface="MS PGothic" panose="020B0600070205080204" pitchFamily="34" charset="-128"/>
                <a:cs typeface="+mn-cs"/>
              </a:rPr>
              <a:t> de superficies </a:t>
            </a:r>
            <a:r>
              <a:rPr lang="en-US" sz="1200" b="0" i="0" u="none" strike="noStrike" kern="1200" dirty="0" err="1">
                <a:solidFill>
                  <a:schemeClr val="tx1"/>
                </a:solidFill>
                <a:effectLst/>
                <a:latin typeface="+mn-lt"/>
                <a:ea typeface="MS PGothic" panose="020B0600070205080204" pitchFamily="34" charset="-128"/>
                <a:cs typeface="+mn-cs"/>
              </a:rPr>
              <a:t>planas</a:t>
            </a:r>
            <a:r>
              <a:rPr lang="en-US" sz="1200" b="0" i="0" u="none" strike="noStrike" kern="1200" dirty="0">
                <a:solidFill>
                  <a:schemeClr val="tx1"/>
                </a:solidFill>
                <a:effectLst/>
                <a:latin typeface="+mn-lt"/>
                <a:ea typeface="MS PGothic" panose="020B0600070205080204" pitchFamily="34" charset="-128"/>
                <a:cs typeface="+mn-cs"/>
              </a:rPr>
              <a:t> de </a:t>
            </a:r>
            <a:r>
              <a:rPr lang="en-US" sz="1200" b="0" i="0" u="none" strike="noStrike" kern="1200" dirty="0" err="1">
                <a:solidFill>
                  <a:schemeClr val="tx1"/>
                </a:solidFill>
                <a:effectLst/>
                <a:latin typeface="+mn-lt"/>
                <a:ea typeface="MS PGothic" panose="020B0600070205080204" pitchFamily="34" charset="-128"/>
                <a:cs typeface="+mn-cs"/>
              </a:rPr>
              <a:t>concreto</a:t>
            </a:r>
            <a:r>
              <a:rPr lang="en-US" sz="1100" dirty="0"/>
              <a:t> </a:t>
            </a:r>
            <a:r>
              <a:rPr lang="es-ES" sz="1100" kern="1200" dirty="0">
                <a:solidFill>
                  <a:schemeClr val="tx1"/>
                </a:solidFill>
                <a:effectLst/>
                <a:latin typeface="+mn-lt"/>
                <a:ea typeface="MS PGothic" panose="020B0600070205080204" pitchFamily="34" charset="-128"/>
                <a:cs typeface="+mn-cs"/>
              </a:rPr>
              <a:t>(</a:t>
            </a:r>
            <a:r>
              <a:rPr lang="es-ES" sz="1100" kern="1200" dirty="0" err="1">
                <a:solidFill>
                  <a:schemeClr val="tx1"/>
                </a:solidFill>
                <a:effectLst/>
                <a:latin typeface="+mn-lt"/>
                <a:ea typeface="MS PGothic" panose="020B0600070205080204" pitchFamily="34" charset="-128"/>
                <a:cs typeface="+mn-cs"/>
              </a:rPr>
              <a:t>Flatwork</a:t>
            </a:r>
            <a:r>
              <a:rPr lang="es-ES" sz="1100" kern="1200" dirty="0">
                <a:solidFill>
                  <a:schemeClr val="tx1"/>
                </a:solidFill>
                <a:effectLst/>
                <a:latin typeface="+mn-lt"/>
                <a:ea typeface="MS PGothic" panose="020B0600070205080204" pitchFamily="34" charset="-128"/>
                <a:cs typeface="+mn-cs"/>
              </a:rPr>
              <a:t> </a:t>
            </a:r>
            <a:r>
              <a:rPr lang="es-ES" sz="1100" kern="1200" dirty="0" err="1">
                <a:solidFill>
                  <a:schemeClr val="tx1"/>
                </a:solidFill>
                <a:effectLst/>
                <a:latin typeface="+mn-lt"/>
                <a:ea typeface="MS PGothic" panose="020B0600070205080204" pitchFamily="34" charset="-128"/>
                <a:cs typeface="+mn-cs"/>
              </a:rPr>
              <a:t>Finisher</a:t>
            </a:r>
            <a:r>
              <a:rPr lang="es-ES" sz="1100" kern="1200" dirty="0">
                <a:solidFill>
                  <a:schemeClr val="tx1"/>
                </a:solidFill>
                <a:effectLst/>
                <a:latin typeface="+mn-lt"/>
                <a:ea typeface="MS PGothic" panose="020B0600070205080204" pitchFamily="34" charset="-128"/>
                <a:cs typeface="+mn-cs"/>
              </a:rPr>
              <a:t> and </a:t>
            </a:r>
            <a:r>
              <a:rPr lang="es-ES" sz="1100" kern="1200" dirty="0" err="1">
                <a:solidFill>
                  <a:schemeClr val="tx1"/>
                </a:solidFill>
                <a:effectLst/>
                <a:latin typeface="+mn-lt"/>
                <a:ea typeface="MS PGothic" panose="020B0600070205080204" pitchFamily="34" charset="-128"/>
                <a:cs typeface="+mn-cs"/>
              </a:rPr>
              <a:t>Technician</a:t>
            </a:r>
            <a:r>
              <a:rPr lang="es-ES" sz="1100" kern="1200" dirty="0">
                <a:solidFill>
                  <a:schemeClr val="tx1"/>
                </a:solidFill>
                <a:effectLst/>
                <a:latin typeface="+mn-lt"/>
                <a:ea typeface="MS PGothic" panose="020B0600070205080204" pitchFamily="34" charset="-128"/>
                <a:cs typeface="+mn-cs"/>
              </a:rPr>
              <a:t>) hasta programas especiales como </a:t>
            </a:r>
            <a:r>
              <a:rPr lang="es-ES" sz="1200" b="0" i="0" u="none" strike="noStrike" kern="1200" dirty="0">
                <a:solidFill>
                  <a:schemeClr val="tx1"/>
                </a:solidFill>
                <a:effectLst/>
                <a:latin typeface="+mn-lt"/>
                <a:ea typeface="MS PGothic" panose="020B0600070205080204" pitchFamily="34" charset="-128"/>
                <a:cs typeface="+mn-cs"/>
              </a:rPr>
              <a:t>Técnico para pruebas al concreto en la obra—Grado 1</a:t>
            </a:r>
            <a:r>
              <a:rPr lang="es-ES" sz="1100" dirty="0"/>
              <a:t> </a:t>
            </a:r>
            <a:r>
              <a:rPr lang="es-ES" sz="1100" kern="1200" dirty="0">
                <a:solidFill>
                  <a:schemeClr val="tx1"/>
                </a:solidFill>
                <a:effectLst/>
                <a:latin typeface="+mn-lt"/>
                <a:ea typeface="MS PGothic" panose="020B0600070205080204" pitchFamily="34" charset="-128"/>
                <a:cs typeface="+mn-cs"/>
              </a:rPr>
              <a:t>(Field </a:t>
            </a:r>
            <a:r>
              <a:rPr lang="es-ES" sz="1100" kern="1200" dirty="0" err="1">
                <a:solidFill>
                  <a:schemeClr val="tx1"/>
                </a:solidFill>
                <a:effectLst/>
                <a:latin typeface="+mn-lt"/>
                <a:ea typeface="MS PGothic" panose="020B0600070205080204" pitchFamily="34" charset="-128"/>
                <a:cs typeface="+mn-cs"/>
              </a:rPr>
              <a:t>Testing</a:t>
            </a:r>
            <a:r>
              <a:rPr lang="es-ES" sz="1100" kern="1200" dirty="0">
                <a:solidFill>
                  <a:schemeClr val="tx1"/>
                </a:solidFill>
                <a:effectLst/>
                <a:latin typeface="+mn-lt"/>
                <a:ea typeface="MS PGothic" panose="020B0600070205080204" pitchFamily="34" charset="-128"/>
                <a:cs typeface="+mn-cs"/>
              </a:rPr>
              <a:t> </a:t>
            </a:r>
            <a:r>
              <a:rPr lang="es-ES" sz="1100" kern="1200" dirty="0" err="1">
                <a:solidFill>
                  <a:schemeClr val="tx1"/>
                </a:solidFill>
                <a:effectLst/>
                <a:latin typeface="+mn-lt"/>
                <a:ea typeface="MS PGothic" panose="020B0600070205080204" pitchFamily="34" charset="-128"/>
                <a:cs typeface="+mn-cs"/>
              </a:rPr>
              <a:t>Technician</a:t>
            </a:r>
            <a:r>
              <a:rPr lang="es-ES" sz="1100" kern="1200" dirty="0">
                <a:solidFill>
                  <a:schemeClr val="tx1"/>
                </a:solidFill>
                <a:effectLst/>
                <a:latin typeface="+mn-lt"/>
                <a:ea typeface="MS PGothic" panose="020B0600070205080204" pitchFamily="34" charset="-128"/>
                <a:cs typeface="+mn-cs"/>
              </a:rPr>
              <a:t> – Grade 1), hasta programas de especialidad como Instalador de Anclajes Adhesivos (</a:t>
            </a:r>
            <a:r>
              <a:rPr lang="es-ES" sz="1100" kern="1200" dirty="0" err="1">
                <a:solidFill>
                  <a:schemeClr val="tx1"/>
                </a:solidFill>
                <a:effectLst/>
                <a:latin typeface="+mn-lt"/>
                <a:ea typeface="MS PGothic" panose="020B0600070205080204" pitchFamily="34" charset="-128"/>
                <a:cs typeface="+mn-cs"/>
              </a:rPr>
              <a:t>Adhesive</a:t>
            </a:r>
            <a:r>
              <a:rPr lang="es-ES" sz="1100" kern="1200" dirty="0">
                <a:solidFill>
                  <a:schemeClr val="tx1"/>
                </a:solidFill>
                <a:effectLst/>
                <a:latin typeface="+mn-lt"/>
                <a:ea typeface="MS PGothic" panose="020B0600070205080204" pitchFamily="34" charset="-128"/>
                <a:cs typeface="+mn-cs"/>
              </a:rPr>
              <a:t> Anchor </a:t>
            </a:r>
            <a:r>
              <a:rPr lang="es-ES" sz="1100" kern="1200" dirty="0" err="1">
                <a:solidFill>
                  <a:schemeClr val="tx1"/>
                </a:solidFill>
                <a:effectLst/>
                <a:latin typeface="+mn-lt"/>
                <a:ea typeface="MS PGothic" panose="020B0600070205080204" pitchFamily="34" charset="-128"/>
                <a:cs typeface="+mn-cs"/>
              </a:rPr>
              <a:t>Installer</a:t>
            </a:r>
            <a:r>
              <a:rPr lang="es-ES" sz="1100" kern="1200" dirty="0">
                <a:solidFill>
                  <a:schemeClr val="tx1"/>
                </a:solidFill>
                <a:effectLst/>
                <a:latin typeface="+mn-lt"/>
                <a:ea typeface="MS PGothic" panose="020B0600070205080204" pitchFamily="34" charset="-128"/>
                <a:cs typeface="+mn-cs"/>
              </a:rPr>
              <a:t>), Concrete </a:t>
            </a:r>
            <a:r>
              <a:rPr lang="es-ES" sz="1100" kern="1200" dirty="0" err="1">
                <a:solidFill>
                  <a:schemeClr val="tx1"/>
                </a:solidFill>
                <a:effectLst/>
                <a:latin typeface="+mn-lt"/>
                <a:ea typeface="MS PGothic" panose="020B0600070205080204" pitchFamily="34" charset="-128"/>
                <a:cs typeface="+mn-cs"/>
              </a:rPr>
              <a:t>Construction</a:t>
            </a:r>
            <a:r>
              <a:rPr lang="es-ES" sz="1100" kern="1200" dirty="0">
                <a:solidFill>
                  <a:schemeClr val="tx1"/>
                </a:solidFill>
                <a:effectLst/>
                <a:latin typeface="+mn-lt"/>
                <a:ea typeface="MS PGothic" panose="020B0600070205080204" pitchFamily="34" charset="-128"/>
                <a:cs typeface="+mn-cs"/>
              </a:rPr>
              <a:t> </a:t>
            </a:r>
            <a:r>
              <a:rPr lang="es-ES" sz="1100" kern="1200" dirty="0" err="1">
                <a:solidFill>
                  <a:schemeClr val="tx1"/>
                </a:solidFill>
                <a:effectLst/>
                <a:latin typeface="+mn-lt"/>
                <a:ea typeface="MS PGothic" panose="020B0600070205080204" pitchFamily="34" charset="-128"/>
                <a:cs typeface="+mn-cs"/>
              </a:rPr>
              <a:t>Special</a:t>
            </a:r>
            <a:r>
              <a:rPr lang="es-ES" sz="1100" kern="1200" dirty="0">
                <a:solidFill>
                  <a:schemeClr val="tx1"/>
                </a:solidFill>
                <a:effectLst/>
                <a:latin typeface="+mn-lt"/>
                <a:ea typeface="MS PGothic" panose="020B0600070205080204" pitchFamily="34" charset="-128"/>
                <a:cs typeface="+mn-cs"/>
              </a:rPr>
              <a:t> Inspector y los nuevos programas como </a:t>
            </a:r>
            <a:r>
              <a:rPr lang="es-ES" sz="1100" kern="1200" dirty="0" err="1">
                <a:solidFill>
                  <a:schemeClr val="tx1"/>
                </a:solidFill>
                <a:effectLst/>
                <a:latin typeface="+mn-lt"/>
                <a:ea typeface="MS PGothic" panose="020B0600070205080204" pitchFamily="34" charset="-128"/>
                <a:cs typeface="+mn-cs"/>
              </a:rPr>
              <a:t>Masonry</a:t>
            </a:r>
            <a:r>
              <a:rPr lang="es-ES" sz="1100" kern="1200" dirty="0">
                <a:solidFill>
                  <a:schemeClr val="tx1"/>
                </a:solidFill>
                <a:effectLst/>
                <a:latin typeface="+mn-lt"/>
                <a:ea typeface="MS PGothic" panose="020B0600070205080204" pitchFamily="34" charset="-128"/>
                <a:cs typeface="+mn-cs"/>
              </a:rPr>
              <a:t> </a:t>
            </a:r>
            <a:r>
              <a:rPr lang="es-ES" sz="1100" kern="1200" dirty="0" err="1">
                <a:solidFill>
                  <a:schemeClr val="tx1"/>
                </a:solidFill>
                <a:effectLst/>
                <a:latin typeface="+mn-lt"/>
                <a:ea typeface="MS PGothic" panose="020B0600070205080204" pitchFamily="34" charset="-128"/>
                <a:cs typeface="+mn-cs"/>
              </a:rPr>
              <a:t>Testing</a:t>
            </a:r>
            <a:r>
              <a:rPr lang="es-ES" sz="1100" kern="1200" dirty="0">
                <a:solidFill>
                  <a:schemeClr val="tx1"/>
                </a:solidFill>
                <a:effectLst/>
                <a:latin typeface="+mn-lt"/>
                <a:ea typeface="MS PGothic" panose="020B0600070205080204" pitchFamily="34" charset="-128"/>
                <a:cs typeface="+mn-cs"/>
              </a:rPr>
              <a:t> </a:t>
            </a:r>
            <a:r>
              <a:rPr lang="es-ES" sz="1100" kern="1200" dirty="0" err="1">
                <a:solidFill>
                  <a:schemeClr val="tx1"/>
                </a:solidFill>
                <a:effectLst/>
                <a:latin typeface="+mn-lt"/>
                <a:ea typeface="MS PGothic" panose="020B0600070205080204" pitchFamily="34" charset="-128"/>
                <a:cs typeface="+mn-cs"/>
              </a:rPr>
              <a:t>Technician</a:t>
            </a:r>
            <a:r>
              <a:rPr lang="es-ES" sz="1100" kern="1200" dirty="0">
                <a:solidFill>
                  <a:schemeClr val="tx1"/>
                </a:solidFill>
                <a:effectLst/>
                <a:latin typeface="+mn-lt"/>
                <a:ea typeface="MS PGothic" panose="020B0600070205080204" pitchFamily="34" charset="-128"/>
                <a:cs typeface="+mn-cs"/>
              </a:rPr>
              <a:t>, la certificación ACI brinda una calificación mínima para el personal contratado dentro de la industria de la construcción en concreto.</a:t>
            </a:r>
          </a:p>
          <a:p>
            <a:r>
              <a:rPr lang="es-ES" sz="1100" kern="1200" dirty="0">
                <a:solidFill>
                  <a:schemeClr val="tx1"/>
                </a:solidFill>
                <a:effectLst/>
                <a:latin typeface="+mn-lt"/>
                <a:ea typeface="MS PGothic" panose="020B0600070205080204" pitchFamily="34" charset="-128"/>
                <a:cs typeface="+mn-cs"/>
              </a:rPr>
              <a:t> </a:t>
            </a:r>
          </a:p>
          <a:p>
            <a:r>
              <a:rPr lang="es-ES" sz="1100" kern="1200" dirty="0">
                <a:solidFill>
                  <a:schemeClr val="tx1"/>
                </a:solidFill>
                <a:effectLst/>
                <a:latin typeface="+mn-lt"/>
                <a:ea typeface="MS PGothic" panose="020B0600070205080204" pitchFamily="34" charset="-128"/>
                <a:cs typeface="+mn-cs"/>
              </a:rPr>
              <a:t>La Universidad ACI combina todas las ofertas educativas en línea de ACI en un solo lugar y permite que el acceso a estas sea más conveniente, incluso en los dispositivos móviles. Con este acceso inmediato a los cursos sobre documentos técnicos de ACI, la preparación para las certificaciones de ACI, los seminarios virtuales sobre una variedad de temas relacionados con el concreto y los programas de estudio sobre los requisitos de diseño del concreto, los profesionales del concreto pueden obtener educación a través de un líder reconocido a nivel internacional de una manera mucho más accesible que nunca.</a:t>
            </a:r>
          </a:p>
          <a:p>
            <a:r>
              <a:rPr lang="es-ES" sz="1100" kern="1200" dirty="0">
                <a:solidFill>
                  <a:schemeClr val="tx1"/>
                </a:solidFill>
                <a:effectLst/>
                <a:latin typeface="+mn-lt"/>
                <a:ea typeface="MS PGothic" panose="020B0600070205080204" pitchFamily="34" charset="-128"/>
                <a:cs typeface="+mn-cs"/>
              </a:rPr>
              <a:t> </a:t>
            </a:r>
          </a:p>
          <a:p>
            <a:r>
              <a:rPr lang="es-ES" sz="1100" kern="1200" dirty="0">
                <a:solidFill>
                  <a:schemeClr val="tx1"/>
                </a:solidFill>
                <a:effectLst/>
                <a:latin typeface="+mn-lt"/>
                <a:ea typeface="MS PGothic" panose="020B0600070205080204" pitchFamily="34" charset="-128"/>
                <a:cs typeface="+mn-cs"/>
              </a:rPr>
              <a:t>La Fundación del ACI es una organización sin fines de lucro establecida por el American Concrete </a:t>
            </a:r>
            <a:r>
              <a:rPr lang="es-ES" sz="1100" kern="1200" dirty="0" err="1">
                <a:solidFill>
                  <a:schemeClr val="tx1"/>
                </a:solidFill>
                <a:effectLst/>
                <a:latin typeface="+mn-lt"/>
                <a:ea typeface="MS PGothic" panose="020B0600070205080204" pitchFamily="34" charset="-128"/>
                <a:cs typeface="+mn-cs"/>
              </a:rPr>
              <a:t>Institute</a:t>
            </a:r>
            <a:r>
              <a:rPr lang="es-ES" sz="1100" kern="1200" dirty="0">
                <a:solidFill>
                  <a:schemeClr val="tx1"/>
                </a:solidFill>
                <a:effectLst/>
                <a:latin typeface="+mn-lt"/>
                <a:ea typeface="MS PGothic" panose="020B0600070205080204" pitchFamily="34" charset="-128"/>
                <a:cs typeface="+mn-cs"/>
              </a:rPr>
              <a:t> para fomentar el progreso, la innovación y la colaboración </a:t>
            </a:r>
            <a:r>
              <a:rPr lang="en-US" sz="1100" kern="1200" dirty="0" err="1">
                <a:solidFill>
                  <a:schemeClr val="tx1"/>
                </a:solidFill>
                <a:effectLst/>
                <a:latin typeface="+mn-lt"/>
                <a:ea typeface="MS PGothic" panose="020B0600070205080204" pitchFamily="34" charset="-128"/>
                <a:cs typeface="+mn-cs"/>
              </a:rPr>
              <a:t>apoyando</a:t>
            </a:r>
            <a:r>
              <a:rPr lang="en-US" sz="1100" kern="1200" dirty="0">
                <a:solidFill>
                  <a:schemeClr val="tx1"/>
                </a:solidFill>
                <a:effectLst/>
                <a:latin typeface="+mn-lt"/>
                <a:ea typeface="MS PGothic" panose="020B0600070205080204" pitchFamily="34" charset="-128"/>
                <a:cs typeface="+mn-cs"/>
              </a:rPr>
              <a:t> la </a:t>
            </a:r>
            <a:r>
              <a:rPr lang="en-US" sz="1100" kern="1200" dirty="0" err="1">
                <a:solidFill>
                  <a:schemeClr val="tx1"/>
                </a:solidFill>
                <a:effectLst/>
                <a:latin typeface="+mn-lt"/>
                <a:ea typeface="MS PGothic" panose="020B0600070205080204" pitchFamily="34" charset="-128"/>
                <a:cs typeface="+mn-cs"/>
              </a:rPr>
              <a:t>investigación</a:t>
            </a:r>
            <a:r>
              <a:rPr lang="en-US" sz="1100" kern="1200" dirty="0">
                <a:solidFill>
                  <a:schemeClr val="tx1"/>
                </a:solidFill>
                <a:effectLst/>
                <a:latin typeface="+mn-lt"/>
                <a:ea typeface="MS PGothic" panose="020B0600070205080204" pitchFamily="34" charset="-128"/>
                <a:cs typeface="+mn-cs"/>
              </a:rPr>
              <a:t> y las </a:t>
            </a:r>
            <a:r>
              <a:rPr lang="en-US" sz="1100" kern="1200" dirty="0" err="1">
                <a:solidFill>
                  <a:schemeClr val="tx1"/>
                </a:solidFill>
                <a:effectLst/>
                <a:latin typeface="+mn-lt"/>
                <a:ea typeface="MS PGothic" panose="020B0600070205080204" pitchFamily="34" charset="-128"/>
                <a:cs typeface="+mn-cs"/>
              </a:rPr>
              <a:t>becas</a:t>
            </a:r>
            <a:r>
              <a:rPr lang="en-US" sz="1100" kern="1200" dirty="0">
                <a:solidFill>
                  <a:schemeClr val="tx1"/>
                </a:solidFill>
                <a:effectLst/>
                <a:latin typeface="+mn-lt"/>
                <a:ea typeface="MS PGothic" panose="020B0600070205080204" pitchFamily="34" charset="-128"/>
                <a:cs typeface="+mn-cs"/>
              </a:rPr>
              <a:t>, y al </a:t>
            </a:r>
            <a:r>
              <a:rPr lang="en-US" sz="1100" kern="1200" dirty="0" err="1">
                <a:solidFill>
                  <a:schemeClr val="tx1"/>
                </a:solidFill>
                <a:effectLst/>
                <a:latin typeface="+mn-lt"/>
                <a:ea typeface="MS PGothic" panose="020B0600070205080204" pitchFamily="34" charset="-128"/>
                <a:cs typeface="+mn-cs"/>
              </a:rPr>
              <a:t>mismo</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tiempo</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sirve</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como</a:t>
            </a:r>
            <a:r>
              <a:rPr lang="en-US" sz="1100" kern="1200" dirty="0">
                <a:solidFill>
                  <a:schemeClr val="tx1"/>
                </a:solidFill>
                <a:effectLst/>
                <a:latin typeface="+mn-lt"/>
                <a:ea typeface="MS PGothic" panose="020B0600070205080204" pitchFamily="34" charset="-128"/>
                <a:cs typeface="+mn-cs"/>
              </a:rPr>
              <a:t> un </a:t>
            </a:r>
            <a:r>
              <a:rPr lang="en-US" sz="1100" kern="1200" dirty="0" err="1">
                <a:solidFill>
                  <a:schemeClr val="tx1"/>
                </a:solidFill>
                <a:effectLst/>
                <a:latin typeface="+mn-lt"/>
                <a:ea typeface="MS PGothic" panose="020B0600070205080204" pitchFamily="34" charset="-128"/>
                <a:cs typeface="+mn-cs"/>
              </a:rPr>
              <a:t>recurso</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independiente</a:t>
            </a:r>
            <a:r>
              <a:rPr lang="en-US" sz="1100" kern="1200" dirty="0">
                <a:solidFill>
                  <a:schemeClr val="tx1"/>
                </a:solidFill>
                <a:effectLst/>
                <a:latin typeface="+mn-lt"/>
                <a:ea typeface="MS PGothic" panose="020B0600070205080204" pitchFamily="34" charset="-128"/>
                <a:cs typeface="+mn-cs"/>
              </a:rPr>
              <a:t> para </a:t>
            </a:r>
            <a:r>
              <a:rPr lang="en-US" sz="1100" kern="1200" dirty="0" err="1">
                <a:solidFill>
                  <a:schemeClr val="tx1"/>
                </a:solidFill>
                <a:effectLst/>
                <a:latin typeface="+mn-lt"/>
                <a:ea typeface="MS PGothic" panose="020B0600070205080204" pitchFamily="34" charset="-128"/>
                <a:cs typeface="+mn-cs"/>
              </a:rPr>
              <a:t>proporcionar</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liderazgo</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intelectual</a:t>
            </a:r>
            <a:r>
              <a:rPr lang="en-US" sz="1100" kern="1200" dirty="0">
                <a:solidFill>
                  <a:schemeClr val="tx1"/>
                </a:solidFill>
                <a:effectLst/>
                <a:latin typeface="+mn-lt"/>
                <a:ea typeface="MS PGothic" panose="020B0600070205080204" pitchFamily="34" charset="-128"/>
                <a:cs typeface="+mn-cs"/>
              </a:rPr>
              <a:t> y </a:t>
            </a:r>
            <a:r>
              <a:rPr lang="en-US" sz="1100" kern="1200" dirty="0" err="1">
                <a:solidFill>
                  <a:schemeClr val="tx1"/>
                </a:solidFill>
                <a:effectLst/>
                <a:latin typeface="+mn-lt"/>
                <a:ea typeface="MS PGothic" panose="020B0600070205080204" pitchFamily="34" charset="-128"/>
                <a:cs typeface="+mn-cs"/>
              </a:rPr>
              <a:t>dirección</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estratégica</a:t>
            </a:r>
            <a:r>
              <a:rPr lang="en-US" sz="1100" kern="1200" dirty="0">
                <a:solidFill>
                  <a:schemeClr val="tx1"/>
                </a:solidFill>
                <a:effectLst/>
                <a:latin typeface="+mn-lt"/>
                <a:ea typeface="MS PGothic" panose="020B0600070205080204" pitchFamily="34" charset="-128"/>
                <a:cs typeface="+mn-cs"/>
              </a:rPr>
              <a:t> para la </a:t>
            </a:r>
            <a:r>
              <a:rPr lang="en-US" sz="1100" kern="1200" dirty="0" err="1">
                <a:solidFill>
                  <a:schemeClr val="tx1"/>
                </a:solidFill>
                <a:effectLst/>
                <a:latin typeface="+mn-lt"/>
                <a:ea typeface="MS PGothic" panose="020B0600070205080204" pitchFamily="34" charset="-128"/>
                <a:cs typeface="+mn-cs"/>
              </a:rPr>
              <a:t>industria</a:t>
            </a:r>
            <a:r>
              <a:rPr lang="en-US" sz="1100" kern="1200" dirty="0">
                <a:solidFill>
                  <a:schemeClr val="tx1"/>
                </a:solidFill>
                <a:effectLst/>
                <a:latin typeface="+mn-lt"/>
                <a:ea typeface="MS PGothic" panose="020B0600070205080204" pitchFamily="34" charset="-128"/>
                <a:cs typeface="+mn-cs"/>
              </a:rPr>
              <a:t> del </a:t>
            </a:r>
            <a:r>
              <a:rPr lang="en-US" sz="1100" kern="1200" dirty="0" err="1">
                <a:solidFill>
                  <a:schemeClr val="tx1"/>
                </a:solidFill>
                <a:effectLst/>
                <a:latin typeface="+mn-lt"/>
                <a:ea typeface="MS PGothic" panose="020B0600070205080204" pitchFamily="34" charset="-128"/>
                <a:cs typeface="+mn-cs"/>
              </a:rPr>
              <a:t>concreto</a:t>
            </a:r>
            <a:r>
              <a:rPr lang="en-US" sz="1100" kern="1200" dirty="0">
                <a:solidFill>
                  <a:schemeClr val="tx1"/>
                </a:solidFill>
                <a:effectLst/>
                <a:latin typeface="+mn-lt"/>
                <a:ea typeface="MS PGothic" panose="020B0600070205080204" pitchFamily="34" charset="-128"/>
                <a:cs typeface="+mn-cs"/>
              </a:rPr>
              <a:t>.</a:t>
            </a:r>
            <a:endParaRPr lang="es-ES" sz="1100" kern="1200" dirty="0">
              <a:solidFill>
                <a:schemeClr val="tx1"/>
              </a:solidFill>
              <a:effectLst/>
              <a:latin typeface="+mn-lt"/>
              <a:ea typeface="MS PGothic" panose="020B0600070205080204" pitchFamily="34" charset="-128"/>
              <a:cs typeface="+mn-cs"/>
            </a:endParaRPr>
          </a:p>
        </p:txBody>
      </p:sp>
      <p:sp>
        <p:nvSpPr>
          <p:cNvPr id="4" name="Slide Number Placeholder 3"/>
          <p:cNvSpPr>
            <a:spLocks noGrp="1"/>
          </p:cNvSpPr>
          <p:nvPr>
            <p:ph type="sldNum" sz="quarter" idx="10"/>
          </p:nvPr>
        </p:nvSpPr>
        <p:spPr/>
        <p:txBody>
          <a:bodyPr/>
          <a:lstStyle/>
          <a:p>
            <a:fld id="{8DDC5501-53AF-47EB-BF3B-55348D73C794}" type="slidenum">
              <a:rPr lang="en-US" altLang="en-US" smtClean="0"/>
              <a:pPr/>
              <a:t>3</a:t>
            </a:fld>
            <a:endParaRPr lang="en-US" altLang="en-US"/>
          </a:p>
        </p:txBody>
      </p:sp>
    </p:spTree>
    <p:extLst>
      <p:ext uri="{BB962C8B-B14F-4D97-AF65-F5344CB8AC3E}">
        <p14:creationId xmlns:p14="http://schemas.microsoft.com/office/powerpoint/2010/main" val="393762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ES" dirty="0">
                <a:effectLst/>
              </a:rPr>
              <a:t>La estructura inclusiva, impulsada por los miembros y los beneficios valiosos y rentables de ACI resultan en una organización esencial que invita a las asociaciones y da la bienvenida a todos los profesionales del concreto que desean ser parte de un grupo social conectado y respetado que brinda una oportunidad para el crecimiento profesional, </a:t>
            </a:r>
            <a:r>
              <a:rPr lang="en-US" dirty="0">
                <a:effectLst/>
              </a:rPr>
              <a:t>la </a:t>
            </a:r>
            <a:r>
              <a:rPr lang="en-US" dirty="0" err="1">
                <a:effectLst/>
              </a:rPr>
              <a:t>creación</a:t>
            </a:r>
            <a:r>
              <a:rPr lang="en-US" dirty="0">
                <a:effectLst/>
              </a:rPr>
              <a:t> de </a:t>
            </a:r>
            <a:r>
              <a:rPr lang="en-US" dirty="0" err="1">
                <a:effectLst/>
              </a:rPr>
              <a:t>redes</a:t>
            </a:r>
            <a:r>
              <a:rPr lang="en-US" dirty="0">
                <a:effectLst/>
              </a:rPr>
              <a:t> y </a:t>
            </a:r>
            <a:r>
              <a:rPr lang="en-US" dirty="0" err="1">
                <a:effectLst/>
              </a:rPr>
              <a:t>disfrute</a:t>
            </a:r>
            <a:r>
              <a:rPr lang="es-ES" dirty="0">
                <a:effectLst/>
              </a:rPr>
              <a:t>. Tal como lo mencioné antes, a su núcleo, el American Concrete </a:t>
            </a:r>
            <a:r>
              <a:rPr lang="es-ES" dirty="0" err="1">
                <a:effectLst/>
              </a:rPr>
              <a:t>Institute</a:t>
            </a:r>
            <a:r>
              <a:rPr lang="es-ES" dirty="0">
                <a:effectLst/>
              </a:rPr>
              <a:t> es una organización de personas dedicadas al mejor uso del concreto. El instituto tiene la suerte de compartir el conocimiento y aprender de más de 18,000 miembros del instituto, más otros 20,000 miembros de los capítulos locales de ACI. </a:t>
            </a:r>
            <a:r>
              <a:rPr lang="en-US" baseline="0" dirty="0"/>
              <a:t>La </a:t>
            </a:r>
            <a:r>
              <a:rPr lang="en-US" baseline="0" dirty="0" err="1"/>
              <a:t>composición</a:t>
            </a:r>
            <a:r>
              <a:rPr lang="en-US" baseline="0" dirty="0"/>
              <a:t> de la </a:t>
            </a:r>
            <a:r>
              <a:rPr lang="en-US" baseline="0" dirty="0" err="1"/>
              <a:t>membresía</a:t>
            </a:r>
            <a:r>
              <a:rPr lang="en-US" baseline="0" dirty="0"/>
              <a:t> de ACI </a:t>
            </a:r>
            <a:r>
              <a:rPr lang="en-US" baseline="0" dirty="0" err="1"/>
              <a:t>es</a:t>
            </a:r>
            <a:r>
              <a:rPr lang="en-US" baseline="0" dirty="0"/>
              <a:t> tan </a:t>
            </a:r>
            <a:r>
              <a:rPr lang="en-US" baseline="0" dirty="0" err="1"/>
              <a:t>diversa</a:t>
            </a:r>
            <a:r>
              <a:rPr lang="en-US" baseline="0" dirty="0"/>
              <a:t> </a:t>
            </a:r>
            <a:r>
              <a:rPr lang="en-US" baseline="0" dirty="0" err="1"/>
              <a:t>desde</a:t>
            </a:r>
            <a:r>
              <a:rPr lang="en-US" baseline="0" dirty="0"/>
              <a:t> el </a:t>
            </a:r>
            <a:r>
              <a:rPr lang="en-US" baseline="0" dirty="0" err="1"/>
              <a:t>punto</a:t>
            </a:r>
            <a:r>
              <a:rPr lang="en-US" baseline="0" dirty="0"/>
              <a:t> de vista </a:t>
            </a:r>
            <a:r>
              <a:rPr lang="en-US" baseline="0" dirty="0" err="1"/>
              <a:t>demográfico</a:t>
            </a:r>
            <a:r>
              <a:rPr lang="en-US" baseline="0" dirty="0"/>
              <a:t> </a:t>
            </a:r>
            <a:r>
              <a:rPr lang="en-US" baseline="0" dirty="0" err="1"/>
              <a:t>como</a:t>
            </a:r>
            <a:r>
              <a:rPr lang="en-US" baseline="0" dirty="0"/>
              <a:t> </a:t>
            </a:r>
            <a:r>
              <a:rPr lang="en-US" baseline="0" dirty="0" err="1"/>
              <a:t>geográfico</a:t>
            </a:r>
            <a:r>
              <a:rPr lang="en-US" baseline="0" dirty="0"/>
              <a:t>, y </a:t>
            </a:r>
            <a:r>
              <a:rPr lang="en-US" baseline="0" dirty="0" err="1"/>
              <a:t>representa</a:t>
            </a:r>
            <a:r>
              <a:rPr lang="en-US" baseline="0" dirty="0"/>
              <a:t> </a:t>
            </a:r>
            <a:r>
              <a:rPr lang="en-US" baseline="0" dirty="0" err="1"/>
              <a:t>muchos</a:t>
            </a:r>
            <a:r>
              <a:rPr lang="en-US" baseline="0" dirty="0"/>
              <a:t>, </a:t>
            </a:r>
            <a:r>
              <a:rPr lang="en-US" baseline="0" dirty="0" err="1"/>
              <a:t>muchos</a:t>
            </a:r>
            <a:r>
              <a:rPr lang="en-US" baseline="0" dirty="0"/>
              <a:t> </a:t>
            </a:r>
            <a:r>
              <a:rPr lang="en-US" baseline="0" dirty="0" err="1"/>
              <a:t>campos</a:t>
            </a:r>
            <a:r>
              <a:rPr lang="en-US" baseline="0" dirty="0"/>
              <a:t> </a:t>
            </a:r>
            <a:r>
              <a:rPr lang="en-US" baseline="0" dirty="0" err="1"/>
              <a:t>relacionados</a:t>
            </a:r>
            <a:r>
              <a:rPr lang="en-US" baseline="0" dirty="0"/>
              <a:t> </a:t>
            </a:r>
            <a:r>
              <a:rPr lang="en-US" baseline="0" dirty="0" err="1"/>
              <a:t>concretos</a:t>
            </a:r>
            <a:r>
              <a:rPr lang="en-US" baseline="0" dirty="0"/>
              <a:t> con </a:t>
            </a:r>
            <a:r>
              <a:rPr lang="en-US" baseline="0" dirty="0" err="1"/>
              <a:t>miembros</a:t>
            </a:r>
            <a:r>
              <a:rPr lang="en-US" baseline="0" dirty="0"/>
              <a:t> </a:t>
            </a:r>
            <a:r>
              <a:rPr lang="en-US" baseline="0" dirty="0" err="1"/>
              <a:t>en</a:t>
            </a:r>
            <a:r>
              <a:rPr lang="en-US" baseline="0" dirty="0"/>
              <a:t> 129 </a:t>
            </a:r>
            <a:r>
              <a:rPr lang="en-US" baseline="0" dirty="0" err="1"/>
              <a:t>países</a:t>
            </a:r>
            <a:r>
              <a:rPr lang="en-US" baseline="0" dirty="0"/>
              <a:t> </a:t>
            </a:r>
            <a:r>
              <a:rPr lang="en-US" baseline="0" dirty="0" err="1"/>
              <a:t>en</a:t>
            </a:r>
            <a:r>
              <a:rPr lang="en-US" baseline="0" dirty="0"/>
              <a:t> </a:t>
            </a:r>
            <a:r>
              <a:rPr lang="en-US" baseline="0" dirty="0" err="1"/>
              <a:t>todo</a:t>
            </a:r>
            <a:r>
              <a:rPr lang="en-US" baseline="0" dirty="0"/>
              <a:t> el </a:t>
            </a:r>
            <a:r>
              <a:rPr lang="en-US" baseline="0" dirty="0" err="1"/>
              <a:t>mundo</a:t>
            </a:r>
            <a:r>
              <a:rPr lang="en-US" baseline="0" dirty="0"/>
              <a:t>; </a:t>
            </a:r>
            <a:r>
              <a:rPr lang="en-US" baseline="0" dirty="0" err="1"/>
              <a:t>si</a:t>
            </a:r>
            <a:r>
              <a:rPr lang="en-US" baseline="0" dirty="0"/>
              <a:t> no </a:t>
            </a:r>
            <a:r>
              <a:rPr lang="en-US" baseline="0" dirty="0" err="1"/>
              <a:t>es</a:t>
            </a:r>
            <a:r>
              <a:rPr lang="en-US" baseline="0" dirty="0"/>
              <a:t> </a:t>
            </a:r>
            <a:r>
              <a:rPr lang="en-US" baseline="0" dirty="0" err="1"/>
              <a:t>miembro</a:t>
            </a:r>
            <a:r>
              <a:rPr lang="en-US" baseline="0" dirty="0"/>
              <a:t>, lo </a:t>
            </a:r>
            <a:r>
              <a:rPr lang="en-US" baseline="0" dirty="0" err="1"/>
              <a:t>aliento</a:t>
            </a:r>
            <a:r>
              <a:rPr lang="en-US" baseline="0" dirty="0"/>
              <a:t> a que </a:t>
            </a:r>
            <a:r>
              <a:rPr lang="en-US" baseline="0" dirty="0" err="1"/>
              <a:t>consulte</a:t>
            </a:r>
            <a:r>
              <a:rPr lang="en-US" baseline="0" dirty="0"/>
              <a:t> </a:t>
            </a:r>
            <a:r>
              <a:rPr lang="en-US" baseline="0" dirty="0" err="1"/>
              <a:t>nuestro</a:t>
            </a:r>
            <a:r>
              <a:rPr lang="en-US" baseline="0" dirty="0"/>
              <a:t> Instituto. </a:t>
            </a:r>
            <a:r>
              <a:rPr lang="es-ES" dirty="0">
                <a:effectLst/>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s-ES" dirty="0">
              <a:effectLst/>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s-ES" dirty="0">
                <a:effectLst/>
              </a:rPr>
              <a:t>¡Y, si conoce a estudiantes en los campos del concreto y de la ingeniería, la membresía para estudiantes es completamente gratis!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7066" indent="-291179">
              <a:defRPr>
                <a:solidFill>
                  <a:schemeClr val="tx1"/>
                </a:solidFill>
                <a:latin typeface="Arial" charset="0"/>
                <a:ea typeface="MS PGothic" pitchFamily="34" charset="-128"/>
              </a:defRPr>
            </a:lvl2pPr>
            <a:lvl3pPr marL="1164717" indent="-232943">
              <a:defRPr>
                <a:solidFill>
                  <a:schemeClr val="tx1"/>
                </a:solidFill>
                <a:latin typeface="Arial" charset="0"/>
                <a:ea typeface="MS PGothic" pitchFamily="34" charset="-128"/>
              </a:defRPr>
            </a:lvl3pPr>
            <a:lvl4pPr marL="1630604" indent="-232943">
              <a:defRPr>
                <a:solidFill>
                  <a:schemeClr val="tx1"/>
                </a:solidFill>
                <a:latin typeface="Arial" charset="0"/>
                <a:ea typeface="MS PGothic" pitchFamily="34" charset="-128"/>
              </a:defRPr>
            </a:lvl4pPr>
            <a:lvl5pPr marL="2096491" indent="-232943">
              <a:defRPr>
                <a:solidFill>
                  <a:schemeClr val="tx1"/>
                </a:solidFill>
                <a:latin typeface="Arial"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Arial"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Arial"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Arial"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Arial" charset="0"/>
                <a:ea typeface="MS PGothic" pitchFamily="34" charset="-128"/>
              </a:defRPr>
            </a:lvl9pPr>
          </a:lstStyle>
          <a:p>
            <a:fld id="{0AD453E9-D47D-424C-83BA-BC11468BF25E}" type="slidenum">
              <a:rPr lang="en-US" altLang="en-US">
                <a:solidFill>
                  <a:srgbClr val="000000"/>
                </a:solidFill>
                <a:latin typeface="Calibri" pitchFamily="34" charset="0"/>
              </a:rPr>
              <a:pPr/>
              <a:t>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631291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&lt;Agregar comentarios personales a la diapositiva&gt;</a:t>
            </a:r>
          </a:p>
          <a:p>
            <a:endParaRPr lang="es-ES" dirty="0"/>
          </a:p>
          <a:p>
            <a:r>
              <a:rPr lang="es-ES" dirty="0"/>
              <a:t>&lt;Agregar nombre, membresía de ACI , comités, etc., para deslizar&gt;</a:t>
            </a:r>
          </a:p>
          <a:p>
            <a:endParaRPr lang="es-ES" dirty="0"/>
          </a:p>
          <a:p>
            <a:r>
              <a:rPr lang="es-ES" dirty="0"/>
              <a:t>&lt;Agregar foto personal para deslizar&gt;</a:t>
            </a:r>
          </a:p>
          <a:p>
            <a:endParaRPr lang="es-ES" dirty="0"/>
          </a:p>
          <a:p>
            <a:r>
              <a:rPr lang="es-ES" dirty="0"/>
              <a:t>Mientras es útil comprender la amplitud del compromiso con el American Concrete </a:t>
            </a:r>
            <a:r>
              <a:rPr lang="es-ES" dirty="0" err="1"/>
              <a:t>Institute</a:t>
            </a:r>
            <a:r>
              <a:rPr lang="es-ES" dirty="0"/>
              <a:t>. Me gustaría compartir con ustedes una historia específica sobre cómo el American Concrete </a:t>
            </a:r>
            <a:r>
              <a:rPr lang="es-ES" dirty="0" err="1"/>
              <a:t>Institute</a:t>
            </a:r>
            <a:r>
              <a:rPr lang="es-ES" dirty="0"/>
              <a:t> ha tenido un impacto. Un impacto en mi.  &lt;Insertar comentarios personales adicionales aquí&gt; </a:t>
            </a:r>
          </a:p>
        </p:txBody>
      </p:sp>
      <p:sp>
        <p:nvSpPr>
          <p:cNvPr id="4" name="Slide Number Placeholder 3"/>
          <p:cNvSpPr>
            <a:spLocks noGrp="1"/>
          </p:cNvSpPr>
          <p:nvPr>
            <p:ph type="sldNum" sz="quarter" idx="10"/>
          </p:nvPr>
        </p:nvSpPr>
        <p:spPr/>
        <p:txBody>
          <a:bodyPr/>
          <a:lstStyle/>
          <a:p>
            <a:fld id="{8DDC5501-53AF-47EB-BF3B-55348D73C794}" type="slidenum">
              <a:rPr lang="en-US" altLang="en-US" smtClean="0"/>
              <a:pPr/>
              <a:t>5</a:t>
            </a:fld>
            <a:endParaRPr lang="en-US" altLang="en-US"/>
          </a:p>
        </p:txBody>
      </p:sp>
    </p:spTree>
    <p:extLst>
      <p:ext uri="{BB962C8B-B14F-4D97-AF65-F5344CB8AC3E}">
        <p14:creationId xmlns:p14="http://schemas.microsoft.com/office/powerpoint/2010/main" val="392451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a:t>
            </a:r>
            <a:r>
              <a:rPr lang="en-US" dirty="0"/>
              <a:t> </a:t>
            </a:r>
            <a:r>
              <a:rPr lang="en-US" dirty="0" err="1"/>
              <a:t>conclusión</a:t>
            </a:r>
            <a:r>
              <a:rPr lang="en-US" dirty="0"/>
              <a:t>,</a:t>
            </a:r>
            <a:r>
              <a:rPr lang="en-US" baseline="0" dirty="0"/>
              <a:t> Me </a:t>
            </a:r>
            <a:r>
              <a:rPr lang="en-US" baseline="0" dirty="0" err="1"/>
              <a:t>gustaría</a:t>
            </a:r>
            <a:r>
              <a:rPr lang="en-US" baseline="0" dirty="0"/>
              <a:t> </a:t>
            </a:r>
            <a:r>
              <a:rPr lang="en-US" baseline="0" dirty="0" err="1"/>
              <a:t>animarlo</a:t>
            </a:r>
            <a:r>
              <a:rPr lang="en-US" baseline="0" dirty="0"/>
              <a:t> a que </a:t>
            </a:r>
            <a:r>
              <a:rPr lang="en-US" baseline="0" dirty="0" err="1"/>
              <a:t>visite</a:t>
            </a:r>
            <a:r>
              <a:rPr lang="en-US" baseline="0" dirty="0"/>
              <a:t> el sitio web del ACI </a:t>
            </a:r>
            <a:r>
              <a:rPr lang="en-US" baseline="0" dirty="0" err="1"/>
              <a:t>en</a:t>
            </a:r>
            <a:r>
              <a:rPr lang="en-US" baseline="0" dirty="0"/>
              <a:t> www.concrete.org. </a:t>
            </a:r>
          </a:p>
          <a:p>
            <a:r>
              <a:rPr lang="es-ES" sz="1200" kern="1200" dirty="0">
                <a:solidFill>
                  <a:schemeClr val="tx1"/>
                </a:solidFill>
                <a:effectLst/>
                <a:latin typeface="+mn-lt"/>
                <a:ea typeface="MS PGothic" panose="020B0600070205080204" pitchFamily="34" charset="-128"/>
                <a:cs typeface="+mn-cs"/>
              </a:rPr>
              <a:t> </a:t>
            </a:r>
            <a:endParaRPr lang="en-US" sz="1200" kern="1200" dirty="0">
              <a:solidFill>
                <a:schemeClr val="tx1"/>
              </a:solidFill>
              <a:effectLst/>
              <a:latin typeface="+mn-lt"/>
              <a:ea typeface="MS PGothic" panose="020B0600070205080204" pitchFamily="34" charset="-128"/>
              <a:cs typeface="+mn-cs"/>
            </a:endParaRPr>
          </a:p>
          <a:p>
            <a:r>
              <a:rPr lang="en-US" dirty="0" err="1">
                <a:effectLst/>
              </a:rPr>
              <a:t>En</a:t>
            </a:r>
            <a:r>
              <a:rPr lang="en-US" baseline="0" dirty="0">
                <a:effectLst/>
              </a:rPr>
              <a:t> particular, </a:t>
            </a:r>
            <a:r>
              <a:rPr lang="en-US" baseline="0" dirty="0" err="1">
                <a:effectLst/>
              </a:rPr>
              <a:t>opunto</a:t>
            </a:r>
            <a:r>
              <a:rPr lang="en-US" dirty="0">
                <a:effectLst/>
              </a:rPr>
              <a:t> </a:t>
            </a:r>
            <a:r>
              <a:rPr lang="en-US" dirty="0" err="1">
                <a:effectLst/>
              </a:rPr>
              <a:t>culminante</a:t>
            </a:r>
            <a:r>
              <a:rPr lang="en-US" dirty="0">
                <a:effectLst/>
              </a:rPr>
              <a:t> de</a:t>
            </a:r>
            <a:r>
              <a:rPr lang="en-US" baseline="0" dirty="0">
                <a:effectLst/>
              </a:rPr>
              <a:t>l sitio web del ACI me </a:t>
            </a:r>
            <a:r>
              <a:rPr lang="en-US" baseline="0" dirty="0" err="1">
                <a:effectLst/>
              </a:rPr>
              <a:t>gustaría</a:t>
            </a:r>
            <a:r>
              <a:rPr lang="en-US" baseline="0" dirty="0">
                <a:effectLst/>
              </a:rPr>
              <a:t> </a:t>
            </a:r>
            <a:r>
              <a:rPr lang="en-US" baseline="0" dirty="0" err="1">
                <a:effectLst/>
              </a:rPr>
              <a:t>señalarte</a:t>
            </a:r>
            <a:r>
              <a:rPr lang="en-US" baseline="0" dirty="0">
                <a:effectLst/>
              </a:rPr>
              <a:t> </a:t>
            </a:r>
            <a:r>
              <a:rPr lang="en-US" baseline="0" dirty="0" err="1">
                <a:effectLst/>
              </a:rPr>
              <a:t>es</a:t>
            </a:r>
            <a:r>
              <a:rPr lang="en-US" baseline="0" dirty="0">
                <a:effectLst/>
              </a:rPr>
              <a:t> el </a:t>
            </a:r>
            <a:r>
              <a:rPr lang="en-US" baseline="0" dirty="0" err="1">
                <a:effectLst/>
              </a:rPr>
              <a:t>oportunidad</a:t>
            </a:r>
            <a:r>
              <a:rPr lang="en-US" baseline="0" dirty="0">
                <a:effectLst/>
              </a:rPr>
              <a:t> para el</a:t>
            </a:r>
            <a:r>
              <a:rPr lang="en-US" dirty="0">
                <a:effectLst/>
              </a:rPr>
              <a:t> </a:t>
            </a:r>
            <a:r>
              <a:rPr lang="en-US" dirty="0" err="1">
                <a:effectLst/>
              </a:rPr>
              <a:t>compromiso</a:t>
            </a:r>
            <a:r>
              <a:rPr lang="en-US" dirty="0">
                <a:effectLst/>
              </a:rPr>
              <a:t> con </a:t>
            </a:r>
            <a:r>
              <a:rPr lang="en-US" dirty="0" err="1">
                <a:effectLst/>
              </a:rPr>
              <a:t>audiencias</a:t>
            </a:r>
            <a:r>
              <a:rPr lang="en-US" dirty="0">
                <a:effectLst/>
              </a:rPr>
              <a:t> </a:t>
            </a:r>
            <a:r>
              <a:rPr lang="en-US" dirty="0" err="1">
                <a:effectLst/>
              </a:rPr>
              <a:t>diversas</a:t>
            </a:r>
            <a:r>
              <a:rPr lang="en-US" dirty="0">
                <a:effectLst/>
              </a:rPr>
              <a:t>, </a:t>
            </a:r>
            <a:r>
              <a:rPr lang="en-US" dirty="0" err="1">
                <a:effectLst/>
              </a:rPr>
              <a:t>audiencias</a:t>
            </a:r>
            <a:r>
              <a:rPr lang="en-US" dirty="0">
                <a:effectLst/>
              </a:rPr>
              <a:t> </a:t>
            </a:r>
            <a:r>
              <a:rPr lang="en-US" dirty="0" err="1">
                <a:effectLst/>
              </a:rPr>
              <a:t>internacionales</a:t>
            </a:r>
            <a:r>
              <a:rPr lang="en-US" dirty="0">
                <a:effectLst/>
              </a:rPr>
              <a:t> y </a:t>
            </a:r>
            <a:r>
              <a:rPr lang="en-US" dirty="0" err="1">
                <a:effectLst/>
              </a:rPr>
              <a:t>visitantes</a:t>
            </a:r>
            <a:r>
              <a:rPr lang="en-US" dirty="0">
                <a:effectLst/>
              </a:rPr>
              <a:t> que no </a:t>
            </a:r>
            <a:r>
              <a:rPr lang="en-US" dirty="0" err="1">
                <a:effectLst/>
              </a:rPr>
              <a:t>hablan</a:t>
            </a:r>
            <a:r>
              <a:rPr lang="en-US" dirty="0">
                <a:effectLst/>
              </a:rPr>
              <a:t> </a:t>
            </a:r>
            <a:r>
              <a:rPr lang="en-US" dirty="0" err="1">
                <a:effectLst/>
              </a:rPr>
              <a:t>inglés</a:t>
            </a:r>
            <a:r>
              <a:rPr lang="en-US" dirty="0">
                <a:effectLst/>
              </a:rPr>
              <a:t> a </a:t>
            </a:r>
            <a:r>
              <a:rPr lang="en-US" dirty="0" err="1">
                <a:effectLst/>
              </a:rPr>
              <a:t>través</a:t>
            </a:r>
            <a:r>
              <a:rPr lang="en-US" dirty="0">
                <a:effectLst/>
              </a:rPr>
              <a:t> de la </a:t>
            </a:r>
            <a:r>
              <a:rPr lang="en-US" dirty="0" err="1">
                <a:effectLst/>
              </a:rPr>
              <a:t>traducción</a:t>
            </a:r>
            <a:r>
              <a:rPr lang="en-US" dirty="0">
                <a:effectLst/>
              </a:rPr>
              <a:t> de sitios </a:t>
            </a:r>
            <a:r>
              <a:rPr lang="en-US" dirty="0" err="1">
                <a:effectLst/>
              </a:rPr>
              <a:t>integrada</a:t>
            </a:r>
            <a:r>
              <a:rPr lang="en-US" dirty="0">
                <a:effectLst/>
              </a:rPr>
              <a:t> </a:t>
            </a:r>
            <a:r>
              <a:rPr lang="en-US" dirty="0" err="1">
                <a:effectLst/>
              </a:rPr>
              <a:t>en</a:t>
            </a:r>
            <a:r>
              <a:rPr lang="en-US" dirty="0">
                <a:effectLst/>
              </a:rPr>
              <a:t> </a:t>
            </a:r>
            <a:r>
              <a:rPr lang="en-US" dirty="0" err="1">
                <a:effectLst/>
              </a:rPr>
              <a:t>más</a:t>
            </a:r>
            <a:r>
              <a:rPr lang="en-US" dirty="0">
                <a:effectLst/>
              </a:rPr>
              <a:t> de 70 </a:t>
            </a:r>
            <a:r>
              <a:rPr lang="en-US" dirty="0" err="1">
                <a:effectLst/>
              </a:rPr>
              <a:t>idiomas</a:t>
            </a:r>
            <a:r>
              <a:rPr lang="en-US" dirty="0">
                <a:effectLst/>
              </a:rPr>
              <a:t> </a:t>
            </a:r>
            <a:r>
              <a:rPr lang="en-US" dirty="0" err="1">
                <a:effectLst/>
              </a:rPr>
              <a:t>diferentes</a:t>
            </a:r>
            <a:r>
              <a:rPr lang="en-US" dirty="0">
                <a:effectLst/>
              </a:rPr>
              <a:t>.</a:t>
            </a:r>
            <a:r>
              <a:rPr lang="en-US" baseline="0" dirty="0">
                <a:effectLst/>
              </a:rPr>
              <a:t> </a:t>
            </a:r>
            <a:r>
              <a:rPr lang="en-US" dirty="0" err="1">
                <a:effectLst/>
              </a:rPr>
              <a:t>Además</a:t>
            </a:r>
            <a:r>
              <a:rPr lang="en-US" dirty="0">
                <a:effectLst/>
              </a:rPr>
              <a:t>, </a:t>
            </a:r>
            <a:r>
              <a:rPr lang="en-US" dirty="0" err="1">
                <a:effectLst/>
              </a:rPr>
              <a:t>en</a:t>
            </a:r>
            <a:r>
              <a:rPr lang="en-US" dirty="0">
                <a:effectLst/>
              </a:rPr>
              <a:t> el sitio </a:t>
            </a:r>
            <a:r>
              <a:rPr lang="en-US" dirty="0" err="1">
                <a:effectLst/>
              </a:rPr>
              <a:t>en</a:t>
            </a:r>
            <a:r>
              <a:rPr lang="en-US" dirty="0">
                <a:effectLst/>
              </a:rPr>
              <a:t> l</a:t>
            </a:r>
            <a:r>
              <a:rPr lang="en-US" baseline="0" dirty="0">
                <a:effectLst/>
              </a:rPr>
              <a:t>a</a:t>
            </a:r>
            <a:r>
              <a:rPr lang="en-US" dirty="0">
                <a:effectLst/>
              </a:rPr>
              <a:t> </a:t>
            </a:r>
            <a:r>
              <a:rPr lang="en-US" dirty="0" err="1">
                <a:effectLst/>
              </a:rPr>
              <a:t>sección</a:t>
            </a:r>
            <a:r>
              <a:rPr lang="en-US" dirty="0">
                <a:effectLst/>
              </a:rPr>
              <a:t> "</a:t>
            </a:r>
            <a:r>
              <a:rPr lang="en-US" dirty="0" err="1">
                <a:effectLst/>
              </a:rPr>
              <a:t>Temas</a:t>
            </a:r>
            <a:r>
              <a:rPr lang="en-US" dirty="0">
                <a:effectLst/>
              </a:rPr>
              <a:t> </a:t>
            </a:r>
            <a:r>
              <a:rPr lang="en-US" dirty="0" err="1">
                <a:effectLst/>
              </a:rPr>
              <a:t>en</a:t>
            </a:r>
            <a:r>
              <a:rPr lang="en-US" dirty="0">
                <a:effectLst/>
              </a:rPr>
              <a:t> el </a:t>
            </a:r>
            <a:r>
              <a:rPr lang="en-US" dirty="0" err="1">
                <a:effectLst/>
              </a:rPr>
              <a:t>concreto</a:t>
            </a:r>
            <a:r>
              <a:rPr lang="en-US" dirty="0">
                <a:effectLst/>
              </a:rPr>
              <a:t>" </a:t>
            </a:r>
            <a:r>
              <a:rPr lang="en-US" dirty="0" err="1">
                <a:effectLst/>
              </a:rPr>
              <a:t>consolida</a:t>
            </a:r>
            <a:r>
              <a:rPr lang="en-US" dirty="0">
                <a:effectLst/>
              </a:rPr>
              <a:t> </a:t>
            </a:r>
            <a:r>
              <a:rPr lang="en-US" dirty="0" err="1">
                <a:effectLst/>
              </a:rPr>
              <a:t>artículos</a:t>
            </a:r>
            <a:r>
              <a:rPr lang="en-US" dirty="0">
                <a:effectLst/>
              </a:rPr>
              <a:t> de ACI, </a:t>
            </a:r>
            <a:r>
              <a:rPr lang="en-US" dirty="0" err="1">
                <a:effectLst/>
              </a:rPr>
              <a:t>publicaciones</a:t>
            </a:r>
            <a:r>
              <a:rPr lang="en-US" dirty="0">
                <a:effectLst/>
              </a:rPr>
              <a:t>, </a:t>
            </a:r>
            <a:r>
              <a:rPr lang="en-US" dirty="0" err="1">
                <a:effectLst/>
              </a:rPr>
              <a:t>investigaciones</a:t>
            </a:r>
            <a:r>
              <a:rPr lang="en-US" dirty="0">
                <a:effectLst/>
              </a:rPr>
              <a:t>, </a:t>
            </a:r>
            <a:r>
              <a:rPr lang="en-US" dirty="0" err="1">
                <a:effectLst/>
              </a:rPr>
              <a:t>comités</a:t>
            </a:r>
            <a:r>
              <a:rPr lang="en-US" dirty="0">
                <a:effectLst/>
              </a:rPr>
              <a:t>, videos </a:t>
            </a:r>
            <a:r>
              <a:rPr lang="en-US" dirty="0" err="1">
                <a:effectLst/>
              </a:rPr>
              <a:t>en</a:t>
            </a:r>
            <a:r>
              <a:rPr lang="en-US" dirty="0">
                <a:effectLst/>
              </a:rPr>
              <a:t> </a:t>
            </a:r>
            <a:r>
              <a:rPr lang="en-US" dirty="0" err="1">
                <a:effectLst/>
              </a:rPr>
              <a:t>línea</a:t>
            </a:r>
            <a:r>
              <a:rPr lang="en-US" dirty="0">
                <a:effectLst/>
              </a:rPr>
              <a:t> y </a:t>
            </a:r>
            <a:r>
              <a:rPr lang="en-US" dirty="0" err="1">
                <a:effectLst/>
              </a:rPr>
              <a:t>otras</a:t>
            </a:r>
            <a:r>
              <a:rPr lang="en-US" dirty="0">
                <a:effectLst/>
              </a:rPr>
              <a:t> </a:t>
            </a:r>
            <a:r>
              <a:rPr lang="en-US" dirty="0" err="1">
                <a:effectLst/>
              </a:rPr>
              <a:t>herramientas</a:t>
            </a:r>
            <a:r>
              <a:rPr lang="en-US" dirty="0">
                <a:effectLst/>
              </a:rPr>
              <a:t> de </a:t>
            </a:r>
            <a:r>
              <a:rPr lang="en-US" dirty="0" err="1">
                <a:effectLst/>
              </a:rPr>
              <a:t>aprendizaje</a:t>
            </a:r>
            <a:r>
              <a:rPr lang="en-US" dirty="0">
                <a:effectLst/>
              </a:rPr>
              <a:t> </a:t>
            </a:r>
            <a:r>
              <a:rPr lang="en-US" dirty="0" err="1">
                <a:effectLst/>
              </a:rPr>
              <a:t>en</a:t>
            </a:r>
            <a:r>
              <a:rPr lang="en-US" dirty="0">
                <a:effectLst/>
              </a:rPr>
              <a:t> </a:t>
            </a:r>
            <a:r>
              <a:rPr lang="en-US" dirty="0" err="1">
                <a:effectLst/>
              </a:rPr>
              <a:t>más</a:t>
            </a:r>
            <a:r>
              <a:rPr lang="en-US" dirty="0">
                <a:effectLst/>
              </a:rPr>
              <a:t> de 100 de </a:t>
            </a:r>
            <a:r>
              <a:rPr lang="en-US" dirty="0" err="1">
                <a:effectLst/>
              </a:rPr>
              <a:t>los</a:t>
            </a:r>
            <a:r>
              <a:rPr lang="en-US" dirty="0">
                <a:effectLst/>
              </a:rPr>
              <a:t> </a:t>
            </a:r>
            <a:r>
              <a:rPr lang="en-US" dirty="0" err="1">
                <a:effectLst/>
              </a:rPr>
              <a:t>temas</a:t>
            </a:r>
            <a:r>
              <a:rPr lang="en-US" dirty="0">
                <a:effectLst/>
              </a:rPr>
              <a:t> </a:t>
            </a:r>
            <a:r>
              <a:rPr lang="en-US" dirty="0" err="1">
                <a:effectLst/>
              </a:rPr>
              <a:t>concretos</a:t>
            </a:r>
            <a:r>
              <a:rPr lang="en-US" dirty="0">
                <a:effectLst/>
              </a:rPr>
              <a:t> </a:t>
            </a:r>
            <a:r>
              <a:rPr lang="en-US" dirty="0" err="1">
                <a:effectLst/>
              </a:rPr>
              <a:t>más</a:t>
            </a:r>
            <a:r>
              <a:rPr lang="en-US" dirty="0">
                <a:effectLst/>
              </a:rPr>
              <a:t> </a:t>
            </a:r>
            <a:r>
              <a:rPr lang="en-US" dirty="0" err="1">
                <a:effectLst/>
              </a:rPr>
              <a:t>populares</a:t>
            </a:r>
            <a:r>
              <a:rPr lang="en-US" dirty="0">
                <a:effectLst/>
              </a:rPr>
              <a:t>.  </a:t>
            </a:r>
          </a:p>
          <a:p>
            <a:endParaRPr lang="en-US" dirty="0">
              <a:effectLst/>
            </a:endParaRPr>
          </a:p>
          <a:p>
            <a:r>
              <a:rPr lang="en-US" dirty="0">
                <a:effectLst/>
              </a:rPr>
              <a:t>A </a:t>
            </a:r>
            <a:r>
              <a:rPr lang="en-US" dirty="0" err="1">
                <a:effectLst/>
              </a:rPr>
              <a:t>través</a:t>
            </a:r>
            <a:r>
              <a:rPr lang="en-US" dirty="0">
                <a:effectLst/>
              </a:rPr>
              <a:t> de las </a:t>
            </a:r>
            <a:r>
              <a:rPr lang="en-US" dirty="0" err="1">
                <a:effectLst/>
              </a:rPr>
              <a:t>redes</a:t>
            </a:r>
            <a:r>
              <a:rPr lang="en-US" dirty="0">
                <a:effectLst/>
              </a:rPr>
              <a:t> </a:t>
            </a:r>
            <a:r>
              <a:rPr lang="en-US" dirty="0" err="1">
                <a:effectLst/>
              </a:rPr>
              <a:t>sociales</a:t>
            </a:r>
            <a:r>
              <a:rPr lang="en-US" dirty="0">
                <a:effectLst/>
              </a:rPr>
              <a:t>, </a:t>
            </a:r>
            <a:r>
              <a:rPr lang="en-US" dirty="0" err="1">
                <a:effectLst/>
              </a:rPr>
              <a:t>conéctese</a:t>
            </a:r>
            <a:r>
              <a:rPr lang="en-US" dirty="0">
                <a:effectLst/>
              </a:rPr>
              <a:t> con ACI </a:t>
            </a:r>
            <a:r>
              <a:rPr lang="en-US" dirty="0" err="1">
                <a:effectLst/>
              </a:rPr>
              <a:t>en</a:t>
            </a:r>
            <a:r>
              <a:rPr lang="en-US" dirty="0">
                <a:effectLst/>
              </a:rPr>
              <a:t> Facebook,</a:t>
            </a:r>
            <a:r>
              <a:rPr lang="en-US" baseline="0" dirty="0">
                <a:effectLst/>
              </a:rPr>
              <a:t> Twitter y </a:t>
            </a:r>
            <a:r>
              <a:rPr lang="en-US" baseline="0" dirty="0" err="1">
                <a:effectLst/>
              </a:rPr>
              <a:t>cualquier</a:t>
            </a:r>
            <a:r>
              <a:rPr lang="en-US" baseline="0" dirty="0">
                <a:effectLst/>
              </a:rPr>
              <a:t> </a:t>
            </a:r>
            <a:r>
              <a:rPr lang="en-US" baseline="0" dirty="0" err="1">
                <a:effectLst/>
              </a:rPr>
              <a:t>otro</a:t>
            </a:r>
            <a:r>
              <a:rPr lang="en-US" baseline="0" dirty="0">
                <a:effectLst/>
              </a:rPr>
              <a:t> canal </a:t>
            </a:r>
            <a:r>
              <a:rPr lang="en-US" baseline="0" dirty="0" err="1">
                <a:effectLst/>
              </a:rPr>
              <a:t>en</a:t>
            </a:r>
            <a:r>
              <a:rPr lang="en-US" baseline="0" dirty="0">
                <a:effectLst/>
              </a:rPr>
              <a:t> el que </a:t>
            </a:r>
            <a:r>
              <a:rPr lang="en-US" baseline="0" dirty="0" err="1">
                <a:effectLst/>
              </a:rPr>
              <a:t>estés</a:t>
            </a:r>
            <a:r>
              <a:rPr lang="en-US" baseline="0" dirty="0">
                <a:effectLst/>
              </a:rPr>
              <a:t> </a:t>
            </a:r>
            <a:r>
              <a:rPr lang="en-US" baseline="0" dirty="0" err="1">
                <a:effectLst/>
              </a:rPr>
              <a:t>activo</a:t>
            </a:r>
            <a:r>
              <a:rPr lang="en-US" baseline="0" dirty="0">
                <a:effectLst/>
              </a:rPr>
              <a:t>. Para </a:t>
            </a:r>
            <a:r>
              <a:rPr lang="en-US" baseline="0" dirty="0" err="1">
                <a:effectLst/>
              </a:rPr>
              <a:t>recibir</a:t>
            </a:r>
            <a:r>
              <a:rPr lang="en-US" baseline="0" dirty="0">
                <a:effectLst/>
              </a:rPr>
              <a:t> </a:t>
            </a:r>
            <a:r>
              <a:rPr lang="en-US" baseline="0" dirty="0" err="1">
                <a:effectLst/>
              </a:rPr>
              <a:t>actualizaciones</a:t>
            </a:r>
            <a:r>
              <a:rPr lang="en-US" baseline="0" dirty="0">
                <a:effectLst/>
              </a:rPr>
              <a:t> </a:t>
            </a:r>
            <a:r>
              <a:rPr lang="en-US" baseline="0" dirty="0" err="1">
                <a:effectLst/>
              </a:rPr>
              <a:t>diarias</a:t>
            </a:r>
            <a:r>
              <a:rPr lang="en-US" baseline="0" dirty="0">
                <a:effectLst/>
              </a:rPr>
              <a:t> </a:t>
            </a:r>
            <a:r>
              <a:rPr lang="en-US" baseline="0" dirty="0" err="1">
                <a:effectLst/>
              </a:rPr>
              <a:t>sobre</a:t>
            </a:r>
            <a:r>
              <a:rPr lang="en-US" baseline="0" dirty="0">
                <a:effectLst/>
              </a:rPr>
              <a:t> </a:t>
            </a:r>
            <a:r>
              <a:rPr lang="en-US" baseline="0" dirty="0" err="1">
                <a:effectLst/>
              </a:rPr>
              <a:t>noticias</a:t>
            </a:r>
            <a:r>
              <a:rPr lang="en-US" baseline="0" dirty="0">
                <a:effectLst/>
              </a:rPr>
              <a:t> de </a:t>
            </a:r>
            <a:r>
              <a:rPr lang="en-US" baseline="0" dirty="0" err="1">
                <a:effectLst/>
              </a:rPr>
              <a:t>última</a:t>
            </a:r>
            <a:r>
              <a:rPr lang="en-US" baseline="0" dirty="0">
                <a:effectLst/>
              </a:rPr>
              <a:t> hora e </a:t>
            </a:r>
            <a:r>
              <a:rPr lang="en-US" baseline="0" dirty="0" err="1">
                <a:effectLst/>
              </a:rPr>
              <a:t>innovaciones</a:t>
            </a:r>
            <a:r>
              <a:rPr lang="en-US" baseline="0" dirty="0">
                <a:effectLst/>
              </a:rPr>
              <a:t> </a:t>
            </a:r>
            <a:r>
              <a:rPr lang="en-US" baseline="0" dirty="0" err="1">
                <a:effectLst/>
              </a:rPr>
              <a:t>en</a:t>
            </a:r>
            <a:r>
              <a:rPr lang="en-US" baseline="0" dirty="0">
                <a:effectLst/>
              </a:rPr>
              <a:t> la </a:t>
            </a:r>
            <a:r>
              <a:rPr lang="en-US" baseline="0" dirty="0" err="1">
                <a:effectLst/>
              </a:rPr>
              <a:t>industria</a:t>
            </a:r>
            <a:r>
              <a:rPr lang="en-US" baseline="0" dirty="0">
                <a:effectLst/>
              </a:rPr>
              <a:t> del </a:t>
            </a:r>
            <a:r>
              <a:rPr lang="en-US" baseline="0" dirty="0" err="1">
                <a:effectLst/>
              </a:rPr>
              <a:t>concreto</a:t>
            </a:r>
            <a:r>
              <a:rPr lang="en-US" baseline="0" dirty="0">
                <a:effectLst/>
              </a:rPr>
              <a:t>, </a:t>
            </a:r>
            <a:r>
              <a:rPr lang="en-US" baseline="0" dirty="0" err="1">
                <a:effectLst/>
              </a:rPr>
              <a:t>suscríbase</a:t>
            </a:r>
            <a:r>
              <a:rPr lang="en-US" baseline="0" dirty="0">
                <a:effectLst/>
              </a:rPr>
              <a:t> al </a:t>
            </a:r>
            <a:r>
              <a:rPr lang="en-US" baseline="0" dirty="0" err="1">
                <a:effectLst/>
              </a:rPr>
              <a:t>resumen</a:t>
            </a:r>
            <a:r>
              <a:rPr lang="en-US" baseline="0" dirty="0">
                <a:effectLst/>
              </a:rPr>
              <a:t> </a:t>
            </a:r>
            <a:r>
              <a:rPr lang="en-US" baseline="0" dirty="0" err="1">
                <a:effectLst/>
              </a:rPr>
              <a:t>diario</a:t>
            </a:r>
            <a:r>
              <a:rPr lang="en-US" baseline="0" dirty="0">
                <a:effectLst/>
              </a:rPr>
              <a:t> digital de </a:t>
            </a:r>
            <a:r>
              <a:rPr lang="en-US" baseline="0" dirty="0" err="1">
                <a:effectLst/>
              </a:rPr>
              <a:t>noticias</a:t>
            </a:r>
            <a:r>
              <a:rPr lang="en-US" baseline="0" dirty="0">
                <a:effectLst/>
              </a:rPr>
              <a:t>, el Concrete SmartBrief.  </a:t>
            </a:r>
          </a:p>
          <a:p>
            <a:endParaRPr lang="en-US" baseline="0" dirty="0">
              <a:effectLst/>
            </a:endParaRPr>
          </a:p>
          <a:p>
            <a:r>
              <a:rPr lang="en-US" baseline="0" dirty="0">
                <a:effectLst/>
              </a:rPr>
              <a:t>Gracias </a:t>
            </a:r>
            <a:r>
              <a:rPr lang="en-US" baseline="0" dirty="0" err="1">
                <a:effectLst/>
              </a:rPr>
              <a:t>por</a:t>
            </a:r>
            <a:r>
              <a:rPr lang="en-US" baseline="0" dirty="0">
                <a:effectLst/>
              </a:rPr>
              <a:t> </a:t>
            </a:r>
            <a:r>
              <a:rPr lang="en-US" baseline="0" dirty="0" err="1">
                <a:effectLst/>
              </a:rPr>
              <a:t>tomarse</a:t>
            </a:r>
            <a:r>
              <a:rPr lang="en-US" baseline="0" dirty="0">
                <a:effectLst/>
              </a:rPr>
              <a:t> </a:t>
            </a:r>
            <a:r>
              <a:rPr lang="en-US" baseline="0" dirty="0" err="1">
                <a:effectLst/>
              </a:rPr>
              <a:t>estos</a:t>
            </a:r>
            <a:r>
              <a:rPr lang="en-US" baseline="0" dirty="0">
                <a:effectLst/>
              </a:rPr>
              <a:t> </a:t>
            </a:r>
            <a:r>
              <a:rPr lang="en-US" baseline="0" dirty="0" err="1">
                <a:effectLst/>
              </a:rPr>
              <a:t>momentos</a:t>
            </a:r>
            <a:r>
              <a:rPr lang="en-US" baseline="0" dirty="0">
                <a:effectLst/>
              </a:rPr>
              <a:t> para </a:t>
            </a:r>
            <a:r>
              <a:rPr lang="en-US" baseline="0" dirty="0" err="1">
                <a:effectLst/>
              </a:rPr>
              <a:t>aprender</a:t>
            </a:r>
            <a:r>
              <a:rPr lang="en-US" baseline="0" dirty="0">
                <a:effectLst/>
              </a:rPr>
              <a:t> </a:t>
            </a:r>
            <a:r>
              <a:rPr lang="en-US" baseline="0" dirty="0" err="1">
                <a:effectLst/>
              </a:rPr>
              <a:t>sobre</a:t>
            </a:r>
            <a:r>
              <a:rPr lang="en-US" baseline="0" dirty="0">
                <a:effectLst/>
              </a:rPr>
              <a:t> ACI. Si </a:t>
            </a:r>
            <a:r>
              <a:rPr lang="en-US" baseline="0" dirty="0" err="1">
                <a:effectLst/>
              </a:rPr>
              <a:t>tiene</a:t>
            </a:r>
            <a:r>
              <a:rPr lang="en-US" baseline="0" dirty="0">
                <a:effectLst/>
              </a:rPr>
              <a:t> </a:t>
            </a:r>
            <a:r>
              <a:rPr lang="en-US" baseline="0" dirty="0" err="1">
                <a:effectLst/>
              </a:rPr>
              <a:t>alguna</a:t>
            </a:r>
            <a:r>
              <a:rPr lang="en-US" baseline="0" dirty="0">
                <a:effectLst/>
              </a:rPr>
              <a:t> </a:t>
            </a:r>
            <a:r>
              <a:rPr lang="en-US" baseline="0" dirty="0" err="1">
                <a:effectLst/>
              </a:rPr>
              <a:t>pregunta</a:t>
            </a:r>
            <a:r>
              <a:rPr lang="en-US" baseline="0" dirty="0">
                <a:effectLst/>
              </a:rPr>
              <a:t>, me </a:t>
            </a:r>
            <a:r>
              <a:rPr lang="en-US" baseline="0" dirty="0" err="1">
                <a:effectLst/>
              </a:rPr>
              <a:t>complacería</a:t>
            </a:r>
            <a:r>
              <a:rPr lang="en-US" baseline="0" dirty="0">
                <a:effectLst/>
              </a:rPr>
              <a:t> </a:t>
            </a:r>
            <a:r>
              <a:rPr lang="en-US" baseline="0" dirty="0" err="1">
                <a:effectLst/>
              </a:rPr>
              <a:t>hablar</a:t>
            </a:r>
            <a:r>
              <a:rPr lang="en-US" baseline="0" dirty="0">
                <a:effectLst/>
              </a:rPr>
              <a:t> con </a:t>
            </a:r>
            <a:r>
              <a:rPr lang="en-US" baseline="0" dirty="0" err="1">
                <a:effectLst/>
              </a:rPr>
              <a:t>usted</a:t>
            </a:r>
            <a:r>
              <a:rPr lang="en-US" baseline="0" dirty="0">
                <a:effectLst/>
              </a:rPr>
              <a:t> </a:t>
            </a:r>
            <a:r>
              <a:rPr lang="en-US" baseline="0" dirty="0" err="1">
                <a:effectLst/>
              </a:rPr>
              <a:t>más</a:t>
            </a:r>
            <a:r>
              <a:rPr lang="en-US" baseline="0" dirty="0">
                <a:effectLst/>
              </a:rPr>
              <a:t>. </a:t>
            </a:r>
            <a:endParaRPr lang="en-US" sz="1200" kern="1200" dirty="0">
              <a:solidFill>
                <a:schemeClr val="tx1"/>
              </a:solidFill>
              <a:effectLst/>
              <a:latin typeface="+mn-lt"/>
              <a:ea typeface="MS PGothic" panose="020B0600070205080204" pitchFamily="34" charset="-128"/>
              <a:cs typeface="+mn-cs"/>
            </a:endParaRPr>
          </a:p>
        </p:txBody>
      </p:sp>
      <p:sp>
        <p:nvSpPr>
          <p:cNvPr id="4" name="Slide Number Placeholder 3"/>
          <p:cNvSpPr>
            <a:spLocks noGrp="1"/>
          </p:cNvSpPr>
          <p:nvPr>
            <p:ph type="sldNum" sz="quarter" idx="10"/>
          </p:nvPr>
        </p:nvSpPr>
        <p:spPr/>
        <p:txBody>
          <a:bodyPr/>
          <a:lstStyle/>
          <a:p>
            <a:fld id="{8DDC5501-53AF-47EB-BF3B-55348D73C794}" type="slidenum">
              <a:rPr lang="en-US" altLang="en-US" smtClean="0"/>
              <a:pPr/>
              <a:t>6</a:t>
            </a:fld>
            <a:endParaRPr lang="en-US" altLang="en-US"/>
          </a:p>
        </p:txBody>
      </p:sp>
    </p:spTree>
    <p:extLst>
      <p:ext uri="{BB962C8B-B14F-4D97-AF65-F5344CB8AC3E}">
        <p14:creationId xmlns:p14="http://schemas.microsoft.com/office/powerpoint/2010/main" val="3773619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3886200"/>
            <a:ext cx="9144000" cy="2286000"/>
          </a:xfrm>
          <a:prstGeom prst="rect">
            <a:avLst/>
          </a:prstGeom>
          <a:solidFill>
            <a:schemeClr val="bg1"/>
          </a:solidFill>
          <a:ln w="254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eaLnBrk="1" hangingPunct="1">
              <a:defRPr/>
            </a:pPr>
            <a:endParaRPr lang="en-US" altLang="en-US">
              <a:solidFill>
                <a:srgbClr val="FFFFFF"/>
              </a:solidFill>
            </a:endParaRPr>
          </a:p>
        </p:txBody>
      </p:sp>
      <p:cxnSp>
        <p:nvCxnSpPr>
          <p:cNvPr id="6" name="Straight Connector 5"/>
          <p:cNvCxnSpPr>
            <a:cxnSpLocks noChangeShapeType="1"/>
          </p:cNvCxnSpPr>
          <p:nvPr userDrawn="1"/>
        </p:nvCxnSpPr>
        <p:spPr bwMode="auto">
          <a:xfrm>
            <a:off x="0" y="6172200"/>
            <a:ext cx="9144000" cy="0"/>
          </a:xfrm>
          <a:prstGeom prst="line">
            <a:avLst/>
          </a:prstGeom>
          <a:noFill/>
          <a:ln w="25400">
            <a:solidFill>
              <a:srgbClr val="F5821F"/>
            </a:solidFill>
            <a:round/>
            <a:headEnd/>
            <a:tailEnd/>
          </a:ln>
          <a:effectLst>
            <a:outerShdw blurRad="76200" dist="25400" dir="16200000" rotWithShape="0">
              <a:srgbClr val="808080">
                <a:alpha val="12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457200" y="3886200"/>
            <a:ext cx="7772400" cy="814387"/>
          </a:xfrm>
        </p:spPr>
        <p:txBody>
          <a:bodyPr/>
          <a:lstStyle>
            <a:lvl1pPr>
              <a:defRPr>
                <a:solidFill>
                  <a:schemeClr val="tx2"/>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457200" y="4700587"/>
            <a:ext cx="6400800" cy="761999"/>
          </a:xfrm>
        </p:spPr>
        <p:txBody>
          <a:bodyPr/>
          <a:lstStyle>
            <a:lvl1pPr marL="0" indent="0" algn="l">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p>
          <a:p>
            <a:endParaRPr lang="en-CA" dirty="0"/>
          </a:p>
          <a:p>
            <a:endParaRPr lang="en-US" dirty="0"/>
          </a:p>
        </p:txBody>
      </p:sp>
      <p:sp>
        <p:nvSpPr>
          <p:cNvPr id="14" name="Picture Placeholder 13"/>
          <p:cNvSpPr>
            <a:spLocks noGrp="1"/>
          </p:cNvSpPr>
          <p:nvPr>
            <p:ph type="pic" sz="quarter" idx="10"/>
          </p:nvPr>
        </p:nvSpPr>
        <p:spPr>
          <a:xfrm>
            <a:off x="457200" y="0"/>
            <a:ext cx="8204200" cy="3360738"/>
          </a:xfrm>
        </p:spPr>
        <p:txBody>
          <a:bodyPr rtlCol="0">
            <a:normAutofit/>
          </a:bodyPr>
          <a:lstStyle/>
          <a:p>
            <a:pPr lvl="0"/>
            <a:endParaRPr lang="en-US" noProof="0"/>
          </a:p>
        </p:txBody>
      </p:sp>
    </p:spTree>
    <p:extLst>
      <p:ext uri="{BB962C8B-B14F-4D97-AF65-F5344CB8AC3E}">
        <p14:creationId xmlns:p14="http://schemas.microsoft.com/office/powerpoint/2010/main" val="18416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0" y="5181600"/>
            <a:ext cx="9144000" cy="990600"/>
          </a:xfrm>
          <a:prstGeom prst="rect">
            <a:avLst/>
          </a:prstGeom>
          <a:solidFill>
            <a:schemeClr val="bg1"/>
          </a:solidFill>
          <a:ln w="254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eaLnBrk="1" hangingPunct="1">
              <a:defRPr/>
            </a:pPr>
            <a:endParaRPr lang="en-US" altLang="en-US">
              <a:solidFill>
                <a:srgbClr val="FFFFFF"/>
              </a:solidFill>
            </a:endParaRPr>
          </a:p>
        </p:txBody>
      </p:sp>
      <p:sp>
        <p:nvSpPr>
          <p:cNvPr id="3" name="TextBox 2"/>
          <p:cNvSpPr txBox="1"/>
          <p:nvPr userDrawn="1"/>
        </p:nvSpPr>
        <p:spPr>
          <a:xfrm>
            <a:off x="457200" y="1447800"/>
            <a:ext cx="8153400" cy="2092325"/>
          </a:xfrm>
          <a:prstGeom prst="rect">
            <a:avLst/>
          </a:prstGeom>
          <a:noFill/>
        </p:spPr>
        <p:txBody>
          <a:bodyPr>
            <a:spAutoFit/>
          </a:bodyP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eaLnBrk="1" hangingPunct="1">
              <a:defRPr/>
            </a:pPr>
            <a:r>
              <a:rPr lang="en-US" altLang="en-US" sz="3600" i="1">
                <a:solidFill>
                  <a:srgbClr val="71BDFF"/>
                </a:solidFill>
                <a:effectLst>
                  <a:outerShdw blurRad="38100" dist="38100" dir="2700000" algn="tl">
                    <a:srgbClr val="C0C0C0"/>
                  </a:outerShdw>
                </a:effectLst>
              </a:rPr>
              <a:t>Thank you</a:t>
            </a:r>
          </a:p>
          <a:p>
            <a:pPr algn="ctr" eaLnBrk="1" hangingPunct="1">
              <a:defRPr/>
            </a:pPr>
            <a:endParaRPr lang="en-US" altLang="en-US">
              <a:solidFill>
                <a:srgbClr val="BFBFBF"/>
              </a:solidFill>
              <a:effectLst>
                <a:outerShdw blurRad="38100" dist="38100" dir="2700000" algn="tl">
                  <a:srgbClr val="C0C0C0"/>
                </a:outerShdw>
              </a:effectLst>
            </a:endParaRPr>
          </a:p>
          <a:p>
            <a:pPr algn="ctr" eaLnBrk="1" hangingPunct="1">
              <a:defRPr/>
            </a:pPr>
            <a:r>
              <a:rPr lang="en-US" altLang="en-US" sz="2400">
                <a:solidFill>
                  <a:srgbClr val="BFBFBF"/>
                </a:solidFill>
              </a:rPr>
              <a:t>For the most up-to-date information please </a:t>
            </a:r>
            <a:br>
              <a:rPr lang="en-US" altLang="en-US" sz="2400">
                <a:solidFill>
                  <a:srgbClr val="BFBFBF"/>
                </a:solidFill>
              </a:rPr>
            </a:br>
            <a:r>
              <a:rPr lang="en-US" altLang="en-US" sz="2400">
                <a:solidFill>
                  <a:srgbClr val="BFBFBF"/>
                </a:solidFill>
              </a:rPr>
              <a:t>visit the American Concrete Institute at:</a:t>
            </a:r>
          </a:p>
          <a:p>
            <a:pPr algn="ctr" eaLnBrk="1" hangingPunct="1">
              <a:defRPr/>
            </a:pPr>
            <a:r>
              <a:rPr lang="en-US" altLang="en-US" sz="2400">
                <a:solidFill>
                  <a:schemeClr val="bg1"/>
                </a:solidFill>
              </a:rPr>
              <a:t>www.concrete.org</a:t>
            </a:r>
          </a:p>
        </p:txBody>
      </p:sp>
      <p:pic>
        <p:nvPicPr>
          <p:cNvPr id="4" name="Picture 10" descr="socialmedia_icon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29400" y="5516563"/>
            <a:ext cx="236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12000"/>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9627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0"/>
            <a:ext cx="9144000" cy="1143000"/>
          </a:xfrm>
          <a:solidFill>
            <a:schemeClr val="accent1">
              <a:lumMod val="75000"/>
            </a:schemeClr>
          </a:solidFill>
          <a:effectLst>
            <a:outerShdw blurRad="152400" dist="76200" dir="606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
        <p:nvSpPr>
          <p:cNvPr id="3" name="Content Placeholder 2"/>
          <p:cNvSpPr>
            <a:spLocks noGrp="1"/>
          </p:cNvSpPr>
          <p:nvPr>
            <p:ph idx="1"/>
          </p:nvPr>
        </p:nvSpPr>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0382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a:off x="0" y="6172200"/>
            <a:ext cx="9144000" cy="0"/>
          </a:xfrm>
          <a:prstGeom prst="line">
            <a:avLst/>
          </a:prstGeom>
          <a:noFill/>
          <a:ln w="25400">
            <a:solidFill>
              <a:srgbClr val="F5821F"/>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457200" y="2743199"/>
            <a:ext cx="8229600" cy="3124201"/>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Subtitle 2"/>
          <p:cNvSpPr>
            <a:spLocks noGrp="1"/>
          </p:cNvSpPr>
          <p:nvPr>
            <p:ph type="subTitle" idx="10"/>
          </p:nvPr>
        </p:nvSpPr>
        <p:spPr>
          <a:xfrm>
            <a:off x="457200" y="1417638"/>
            <a:ext cx="6400800" cy="609599"/>
          </a:xfrm>
        </p:spPr>
        <p:txBody>
          <a:bodyPr/>
          <a:lstStyle>
            <a:lvl1pPr marL="0" indent="0" algn="l">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6"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88432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p:cNvCxnSpPr>
            <a:cxnSpLocks noChangeShapeType="1"/>
          </p:cNvCxnSpPr>
          <p:nvPr userDrawn="1"/>
        </p:nvCxnSpPr>
        <p:spPr bwMode="auto">
          <a:xfrm>
            <a:off x="0" y="6172200"/>
            <a:ext cx="9144000" cy="0"/>
          </a:xfrm>
          <a:prstGeom prst="line">
            <a:avLst/>
          </a:prstGeom>
          <a:noFill/>
          <a:ln w="25400">
            <a:solidFill>
              <a:srgbClr val="51B848"/>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360738"/>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590800"/>
            <a:ext cx="7772400" cy="769938"/>
          </a:xfrm>
        </p:spPr>
        <p:txBody>
          <a:bodyPr anchor="b"/>
          <a:lstStyle>
            <a:lvl1pPr marL="0" indent="0">
              <a:buNone/>
              <a:defRPr sz="2000">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sp>
        <p:nvSpPr>
          <p:cNvPr id="10" name="Picture Placeholder 2"/>
          <p:cNvSpPr>
            <a:spLocks noGrp="1"/>
          </p:cNvSpPr>
          <p:nvPr>
            <p:ph type="pic" idx="13"/>
          </p:nvPr>
        </p:nvSpPr>
        <p:spPr>
          <a:xfrm>
            <a:off x="7620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Picture Placeholder 2"/>
          <p:cNvSpPr>
            <a:spLocks noGrp="1"/>
          </p:cNvSpPr>
          <p:nvPr>
            <p:ph type="pic" idx="14"/>
          </p:nvPr>
        </p:nvSpPr>
        <p:spPr>
          <a:xfrm>
            <a:off x="27432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Picture Placeholder 2"/>
          <p:cNvSpPr>
            <a:spLocks noGrp="1"/>
          </p:cNvSpPr>
          <p:nvPr>
            <p:ph type="pic" idx="15"/>
          </p:nvPr>
        </p:nvSpPr>
        <p:spPr>
          <a:xfrm>
            <a:off x="47244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Picture Placeholder 2"/>
          <p:cNvSpPr>
            <a:spLocks noGrp="1"/>
          </p:cNvSpPr>
          <p:nvPr>
            <p:ph type="pic" idx="16"/>
          </p:nvPr>
        </p:nvSpPr>
        <p:spPr>
          <a:xfrm>
            <a:off x="6742113"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276608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1"/>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457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8" name="Title 1"/>
          <p:cNvSpPr>
            <a:spLocks noGrp="1"/>
          </p:cNvSpPr>
          <p:nvPr>
            <p:ph type="title"/>
          </p:nvPr>
        </p:nvSpPr>
        <p:spPr>
          <a:xfrm>
            <a:off x="0" y="-16933"/>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89100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457200" y="1535113"/>
            <a:ext cx="4040188" cy="639762"/>
          </a:xfrm>
        </p:spPr>
        <p:txBody>
          <a:bodyPr/>
          <a:lstStyle>
            <a:lvl1pPr marL="0" indent="0">
              <a:buNone/>
              <a:defRPr sz="1400" b="1" cap="all">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oAutofit/>
          </a:bodyPr>
          <a:lstStyle>
            <a:lvl1pPr marL="0" indent="0">
              <a:buNone/>
              <a:defRPr sz="1600" b="1" cap="all">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1"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127892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3575050" y="1543050"/>
            <a:ext cx="5111750" cy="4462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Text Placeholder 3"/>
          <p:cNvSpPr>
            <a:spLocks noGrp="1"/>
          </p:cNvSpPr>
          <p:nvPr>
            <p:ph type="body" sz="half" idx="2"/>
          </p:nvPr>
        </p:nvSpPr>
        <p:spPr>
          <a:xfrm>
            <a:off x="457200" y="1543050"/>
            <a:ext cx="3008313" cy="4400550"/>
          </a:xfrm>
        </p:spPr>
        <p:txBody>
          <a:bodyPr>
            <a:normAutofit/>
          </a:bodyPr>
          <a:lstStyle>
            <a:lvl1pPr marL="0" indent="0">
              <a:buNone/>
              <a:defRPr sz="1800" cap="none">
                <a:solidFill>
                  <a:srgbClr val="43BA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
        <p:nvSpPr>
          <p:cNvPr id="8"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229158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1701007"/>
            <a:ext cx="4127500" cy="566738"/>
          </a:xfrm>
        </p:spPr>
        <p:txBody>
          <a:bodyPr anchor="b">
            <a:noAutofit/>
          </a:bodyPr>
          <a:lstStyle>
            <a:lvl1pPr algn="l">
              <a:defRPr sz="2400" b="1"/>
            </a:lvl1pPr>
          </a:lstStyle>
          <a:p>
            <a:r>
              <a:rPr lang="en-CA" dirty="0"/>
              <a:t>Click to edit Master title style</a:t>
            </a:r>
            <a:endParaRPr lang="en-US" dirty="0"/>
          </a:p>
        </p:txBody>
      </p:sp>
      <p:sp>
        <p:nvSpPr>
          <p:cNvPr id="3" name="Picture Placeholder 2"/>
          <p:cNvSpPr>
            <a:spLocks noGrp="1"/>
          </p:cNvSpPr>
          <p:nvPr>
            <p:ph type="pic" idx="1"/>
          </p:nvPr>
        </p:nvSpPr>
        <p:spPr>
          <a:xfrm>
            <a:off x="4762500" y="1600200"/>
            <a:ext cx="4381500" cy="3319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457200" y="2267745"/>
            <a:ext cx="4127500" cy="728662"/>
          </a:xfrm>
        </p:spPr>
        <p:txBody>
          <a:bodyPr>
            <a:normAutofit/>
          </a:bodyPr>
          <a:lstStyle>
            <a:lvl1pPr marL="0" indent="0" algn="l">
              <a:buNone/>
              <a:defRPr sz="16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Tree>
    <p:extLst>
      <p:ext uri="{BB962C8B-B14F-4D97-AF65-F5344CB8AC3E}">
        <p14:creationId xmlns:p14="http://schemas.microsoft.com/office/powerpoint/2010/main" val="241704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Picture Placeholder 2"/>
          <p:cNvSpPr>
            <a:spLocks noGrp="1"/>
          </p:cNvSpPr>
          <p:nvPr>
            <p:ph type="pic" idx="1"/>
          </p:nvPr>
        </p:nvSpPr>
        <p:spPr>
          <a:xfrm>
            <a:off x="0" y="0"/>
            <a:ext cx="9144000" cy="6096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91029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172200"/>
          </a:xfrm>
          <a:prstGeom prst="rect">
            <a:avLst/>
          </a:prstGeom>
          <a:solidFill>
            <a:schemeClr val="tx2">
              <a:lumMod val="75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eaLnBrk="1" hangingPunct="1">
              <a:defRPr/>
            </a:pPr>
            <a:endParaRPr lang="en-US" altLang="en-US">
              <a:solidFill>
                <a:srgbClr val="FFFFFF"/>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 name="Picture 2"/>
          <p:cNvPicPr>
            <a:picLocks noChangeAspect="1"/>
          </p:cNvPicPr>
          <p:nvPr userDrawn="1"/>
        </p:nvPicPr>
        <p:blipFill>
          <a:blip r:embed="rId12"/>
          <a:stretch>
            <a:fillRect/>
          </a:stretch>
        </p:blipFill>
        <p:spPr>
          <a:xfrm>
            <a:off x="6365876" y="6343815"/>
            <a:ext cx="2530474" cy="318923"/>
          </a:xfrm>
          <a:prstGeom prst="rect">
            <a:avLst/>
          </a:prstGeom>
        </p:spPr>
      </p:pic>
      <p:pic>
        <p:nvPicPr>
          <p:cNvPr id="1030" name="Picture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6276975"/>
            <a:ext cx="3124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txStyles>
    <p:titleStyle>
      <a:lvl1pPr algn="l" defTabSz="457200" rtl="0" eaLnBrk="0" fontAlgn="base" hangingPunct="0">
        <a:spcBef>
          <a:spcPct val="0"/>
        </a:spcBef>
        <a:spcAft>
          <a:spcPct val="0"/>
        </a:spcAft>
        <a:defRPr sz="3200" kern="1200">
          <a:solidFill>
            <a:schemeClr val="bg1"/>
          </a:solidFill>
          <a:effectLst>
            <a:outerShdw blurRad="50800" dist="38100" dir="2700000" algn="tl" rotWithShape="0">
              <a:srgbClr val="000000">
                <a:alpha val="43000"/>
              </a:srgbClr>
            </a:outerShdw>
          </a:effectLst>
          <a:latin typeface="+mj-lt"/>
          <a:ea typeface="MS PGothic" panose="020B0600070205080204" pitchFamily="34" charset="-128"/>
          <a:cs typeface="+mj-cs"/>
        </a:defRPr>
      </a:lvl1pPr>
      <a:lvl2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2pPr>
      <a:lvl3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3pPr>
      <a:lvl4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4pPr>
      <a:lvl5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5pPr>
      <a:lvl6pPr marL="457200" algn="l" defTabSz="457200" rtl="0" fontAlgn="base">
        <a:spcBef>
          <a:spcPct val="0"/>
        </a:spcBef>
        <a:spcAft>
          <a:spcPct val="0"/>
        </a:spcAft>
        <a:defRPr sz="3200">
          <a:solidFill>
            <a:schemeClr val="bg1"/>
          </a:solidFill>
          <a:latin typeface="Arial" charset="0"/>
          <a:ea typeface="ＭＳ Ｐゴシック" pitchFamily="-110" charset="-128"/>
        </a:defRPr>
      </a:lvl6pPr>
      <a:lvl7pPr marL="914400" algn="l" defTabSz="457200" rtl="0" fontAlgn="base">
        <a:spcBef>
          <a:spcPct val="0"/>
        </a:spcBef>
        <a:spcAft>
          <a:spcPct val="0"/>
        </a:spcAft>
        <a:defRPr sz="3200">
          <a:solidFill>
            <a:schemeClr val="bg1"/>
          </a:solidFill>
          <a:latin typeface="Arial" charset="0"/>
          <a:ea typeface="ＭＳ Ｐゴシック" pitchFamily="-110" charset="-128"/>
        </a:defRPr>
      </a:lvl7pPr>
      <a:lvl8pPr marL="1371600" algn="l" defTabSz="457200" rtl="0" fontAlgn="base">
        <a:spcBef>
          <a:spcPct val="0"/>
        </a:spcBef>
        <a:spcAft>
          <a:spcPct val="0"/>
        </a:spcAft>
        <a:defRPr sz="3200">
          <a:solidFill>
            <a:schemeClr val="bg1"/>
          </a:solidFill>
          <a:latin typeface="Arial" charset="0"/>
          <a:ea typeface="ＭＳ Ｐゴシック" pitchFamily="-110" charset="-128"/>
        </a:defRPr>
      </a:lvl8pPr>
      <a:lvl9pPr marL="1828800" algn="l" defTabSz="457200" rtl="0" fontAlgn="base">
        <a:spcBef>
          <a:spcPct val="0"/>
        </a:spcBef>
        <a:spcAft>
          <a:spcPct val="0"/>
        </a:spcAft>
        <a:defRPr sz="3200">
          <a:solidFill>
            <a:schemeClr val="bg1"/>
          </a:solidFill>
          <a:latin typeface="Arial" charset="0"/>
          <a:ea typeface="ＭＳ Ｐゴシック" pitchFamily="-110" charset="-128"/>
        </a:defRPr>
      </a:lvl9pPr>
    </p:titleStyle>
    <p:bodyStyle>
      <a:lvl1pPr marL="406400" indent="-228600" algn="l" defTabSz="457200" rtl="0" eaLnBrk="0" fontAlgn="base" hangingPunct="0">
        <a:spcBef>
          <a:spcPct val="20000"/>
        </a:spcBef>
        <a:spcAft>
          <a:spcPct val="0"/>
        </a:spcAft>
        <a:buClr>
          <a:srgbClr val="F5821F"/>
        </a:buClr>
        <a:buFont typeface="Arial" charset="0"/>
        <a:buChar char="•"/>
        <a:defRPr sz="2800" kern="1200">
          <a:solidFill>
            <a:srgbClr val="FFFFFF"/>
          </a:solidFill>
          <a:latin typeface="+mn-lt"/>
          <a:ea typeface="MS PGothic" panose="020B0600070205080204" pitchFamily="34" charset="-128"/>
          <a:cs typeface="+mn-cs"/>
        </a:defRPr>
      </a:lvl1pPr>
      <a:lvl2pPr marL="800100" indent="-393700" algn="l" defTabSz="457200" rtl="0" eaLnBrk="0" fontAlgn="base" hangingPunct="0">
        <a:spcBef>
          <a:spcPct val="20000"/>
        </a:spcBef>
        <a:spcAft>
          <a:spcPct val="0"/>
        </a:spcAft>
        <a:buClr>
          <a:srgbClr val="F5821F"/>
        </a:buClr>
        <a:defRPr sz="2800" kern="1200">
          <a:solidFill>
            <a:srgbClr val="C6C7C8"/>
          </a:solidFill>
          <a:latin typeface="+mn-lt"/>
          <a:ea typeface="MS PGothic" panose="020B0600070205080204" pitchFamily="34" charset="-128"/>
          <a:cs typeface="+mn-cs"/>
        </a:defRPr>
      </a:lvl2pPr>
      <a:lvl3pPr marL="406400" indent="-228600" algn="l" defTabSz="457200" rtl="0" eaLnBrk="0" fontAlgn="base" hangingPunct="0">
        <a:spcBef>
          <a:spcPct val="20000"/>
        </a:spcBef>
        <a:spcAft>
          <a:spcPct val="0"/>
        </a:spcAft>
        <a:buClr>
          <a:srgbClr val="51B848"/>
        </a:buClr>
        <a:buFont typeface="Arial" charset="0"/>
        <a:buChar char="•"/>
        <a:defRPr sz="2400" kern="1200">
          <a:solidFill>
            <a:srgbClr val="FFFFFF"/>
          </a:solidFill>
          <a:latin typeface="+mn-lt"/>
          <a:ea typeface="MS PGothic" panose="020B0600070205080204" pitchFamily="34" charset="-128"/>
          <a:cs typeface="+mn-cs"/>
        </a:defRPr>
      </a:lvl3pPr>
      <a:lvl4pPr marL="571500" indent="-165100" algn="l" defTabSz="457200" rtl="0" eaLnBrk="0" fontAlgn="base" hangingPunct="0">
        <a:spcBef>
          <a:spcPct val="20000"/>
        </a:spcBef>
        <a:spcAft>
          <a:spcPct val="0"/>
        </a:spcAft>
        <a:defRPr sz="2000" kern="1200">
          <a:solidFill>
            <a:srgbClr val="FFFFFF"/>
          </a:solidFill>
          <a:latin typeface="+mn-lt"/>
          <a:ea typeface="MS PGothic" panose="020B0600070205080204" pitchFamily="34" charset="-128"/>
          <a:cs typeface="+mn-cs"/>
        </a:defRPr>
      </a:lvl4pPr>
      <a:lvl5pPr marL="406400" indent="-228600" algn="l" defTabSz="457200" rtl="0" eaLnBrk="0" fontAlgn="base" hangingPunct="0">
        <a:spcBef>
          <a:spcPct val="20000"/>
        </a:spcBef>
        <a:spcAft>
          <a:spcPct val="0"/>
        </a:spcAft>
        <a:buClr>
          <a:schemeClr val="accent2"/>
        </a:buClr>
        <a:buFont typeface="Arial" charset="0"/>
        <a:buChar char="»"/>
        <a:defRPr sz="2000" kern="1200">
          <a:solidFill>
            <a:srgbClr val="FFFFFF"/>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4293393"/>
            <a:ext cx="7772400" cy="1040607"/>
          </a:xfrm>
        </p:spPr>
        <p:txBody>
          <a:bodyPr>
            <a:normAutofit fontScale="90000"/>
          </a:bodyPr>
          <a:lstStyle/>
          <a:p>
            <a:r>
              <a:rPr lang="en-US" dirty="0"/>
              <a:t>&lt;</a:t>
            </a:r>
            <a:r>
              <a:rPr lang="en-US" dirty="0" err="1"/>
              <a:t>su</a:t>
            </a:r>
            <a:r>
              <a:rPr lang="en-US" dirty="0"/>
              <a:t> </a:t>
            </a:r>
            <a:r>
              <a:rPr lang="en-US" dirty="0" err="1"/>
              <a:t>nombre</a:t>
            </a:r>
            <a:r>
              <a:rPr lang="en-US" dirty="0"/>
              <a:t>&gt;</a:t>
            </a:r>
            <a:br>
              <a:rPr lang="en-US" dirty="0"/>
            </a:br>
            <a:r>
              <a:rPr lang="en-US" i="1" dirty="0">
                <a:latin typeface="Times New Roman" panose="02020603050405020304" pitchFamily="18" charset="0"/>
                <a:cs typeface="Times New Roman" panose="02020603050405020304" pitchFamily="18" charset="0"/>
              </a:rPr>
              <a:t>Un </a:t>
            </a:r>
            <a:r>
              <a:rPr lang="en-US" i="1" dirty="0" err="1">
                <a:latin typeface="Times New Roman" panose="02020603050405020304" pitchFamily="18" charset="0"/>
                <a:cs typeface="Times New Roman" panose="02020603050405020304" pitchFamily="18" charset="0"/>
              </a:rPr>
              <a:t>Embajador</a:t>
            </a:r>
            <a:r>
              <a:rPr lang="en-US" i="1" dirty="0">
                <a:latin typeface="Times New Roman" panose="02020603050405020304" pitchFamily="18" charset="0"/>
                <a:cs typeface="Times New Roman" panose="02020603050405020304" pitchFamily="18" charset="0"/>
              </a:rPr>
              <a:t> ACI</a:t>
            </a:r>
          </a:p>
        </p:txBody>
      </p:sp>
      <p:sp>
        <p:nvSpPr>
          <p:cNvPr id="9" name="TextBox 8"/>
          <p:cNvSpPr txBox="1"/>
          <p:nvPr/>
        </p:nvSpPr>
        <p:spPr>
          <a:xfrm>
            <a:off x="482600" y="1143000"/>
            <a:ext cx="8204200" cy="1323439"/>
          </a:xfrm>
          <a:prstGeom prst="rect">
            <a:avLst/>
          </a:prstGeom>
          <a:noFill/>
        </p:spPr>
        <p:txBody>
          <a:bodyPr wrap="square" rtlCol="0">
            <a:spAutoFit/>
          </a:bodyPr>
          <a:lstStyle/>
          <a:p>
            <a:pPr algn="ctr"/>
            <a:r>
              <a:rPr lang="en-US" sz="4000" dirty="0" err="1">
                <a:solidFill>
                  <a:schemeClr val="bg1"/>
                </a:solidFill>
              </a:rPr>
              <a:t>Unos</a:t>
            </a:r>
            <a:r>
              <a:rPr lang="en-US" sz="4000" dirty="0">
                <a:solidFill>
                  <a:schemeClr val="bg1"/>
                </a:solidFill>
              </a:rPr>
              <a:t> </a:t>
            </a:r>
            <a:r>
              <a:rPr lang="en-US" sz="4000" dirty="0" err="1">
                <a:solidFill>
                  <a:schemeClr val="bg1"/>
                </a:solidFill>
              </a:rPr>
              <a:t>momentos</a:t>
            </a:r>
            <a:r>
              <a:rPr lang="en-US" sz="4000" dirty="0">
                <a:solidFill>
                  <a:schemeClr val="bg1"/>
                </a:solidFill>
              </a:rPr>
              <a:t> </a:t>
            </a:r>
            <a:r>
              <a:rPr lang="en-US" sz="4000" dirty="0" err="1">
                <a:solidFill>
                  <a:schemeClr val="bg1"/>
                </a:solidFill>
              </a:rPr>
              <a:t>sobre</a:t>
            </a:r>
            <a:endParaRPr lang="en-US" sz="4000" dirty="0">
              <a:solidFill>
                <a:schemeClr val="bg1"/>
              </a:solidFill>
            </a:endParaRPr>
          </a:p>
          <a:p>
            <a:pPr algn="ctr"/>
            <a:r>
              <a:rPr lang="en-US" sz="4000" dirty="0">
                <a:solidFill>
                  <a:schemeClr val="bg1"/>
                </a:solidFill>
              </a:rPr>
              <a:t>el American Concrete Institute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172200"/>
          </a:xfrm>
          <a:prstGeom prst="rect">
            <a:avLst/>
          </a:prstGeom>
          <a:solidFill>
            <a:srgbClr val="007DC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00" dirty="0">
              <a:solidFill>
                <a:prstClr val="white"/>
              </a:solidFill>
              <a:latin typeface="Calibri" panose="020F0502020204030204" pitchFamily="34" charset="0"/>
            </a:endParaRPr>
          </a:p>
        </p:txBody>
      </p:sp>
      <p:sp>
        <p:nvSpPr>
          <p:cNvPr id="2" name="TextBox 1"/>
          <p:cNvSpPr txBox="1"/>
          <p:nvPr/>
        </p:nvSpPr>
        <p:spPr>
          <a:xfrm>
            <a:off x="800100" y="848264"/>
            <a:ext cx="7543800" cy="5016758"/>
          </a:xfrm>
          <a:prstGeom prst="rect">
            <a:avLst/>
          </a:prstGeom>
          <a:noFill/>
        </p:spPr>
        <p:txBody>
          <a:bodyPr wrap="square" rtlCol="0">
            <a:spAutoFit/>
          </a:bodyPr>
          <a:lstStyle/>
          <a:p>
            <a:pPr algn="ctr"/>
            <a:r>
              <a:rPr lang="es-ES" sz="3600" i="1" dirty="0">
                <a:solidFill>
                  <a:schemeClr val="bg1"/>
                </a:solidFill>
                <a:latin typeface="Times New Roman" panose="02020603050405020304" pitchFamily="18" charset="0"/>
                <a:cs typeface="Times New Roman" panose="02020603050405020304" pitchFamily="18" charset="0"/>
              </a:rPr>
              <a:t>ACI imagina un futuro en el que nuestros grupos de interés dispongan de los conocimientos y habilidades necesarios para utilizar el concreto de forma eficaz en un mundo cambiante</a:t>
            </a:r>
            <a:r>
              <a:rPr lang="en-US" sz="3200" i="1" dirty="0">
                <a:solidFill>
                  <a:schemeClr val="bg1"/>
                </a:solidFill>
                <a:latin typeface="Times New Roman" panose="02020603050405020304" pitchFamily="18" charset="0"/>
                <a:cs typeface="Times New Roman" panose="02020603050405020304" pitchFamily="18" charset="0"/>
              </a:rPr>
              <a:t>.</a:t>
            </a:r>
          </a:p>
          <a:p>
            <a:pPr algn="ctr">
              <a:spcAft>
                <a:spcPts val="600"/>
              </a:spcAft>
            </a:pPr>
            <a:endParaRPr lang="en-US" sz="2400" dirty="0">
              <a:solidFill>
                <a:schemeClr val="bg1"/>
              </a:solidFill>
              <a:latin typeface="+mn-lt"/>
              <a:cs typeface="Times New Roman" panose="02020603050405020304" pitchFamily="18" charset="0"/>
            </a:endParaRPr>
          </a:p>
          <a:p>
            <a:pPr algn="ctr">
              <a:spcAft>
                <a:spcPts val="1800"/>
              </a:spcAft>
            </a:pPr>
            <a:r>
              <a:rPr lang="en-US" sz="2400" dirty="0">
                <a:solidFill>
                  <a:schemeClr val="bg1"/>
                </a:solidFill>
                <a:latin typeface="+mn-lt"/>
                <a:cs typeface="Times New Roman" panose="02020603050405020304" pitchFamily="18" charset="0"/>
              </a:rPr>
              <a:t>* * * * *</a:t>
            </a:r>
          </a:p>
          <a:p>
            <a:pPr algn="ctr"/>
            <a:r>
              <a:rPr lang="en-US" sz="2400" dirty="0">
                <a:solidFill>
                  <a:schemeClr val="bg1"/>
                </a:solidFill>
                <a:cs typeface="Times New Roman" panose="02020603050405020304" pitchFamily="18" charset="0"/>
              </a:rPr>
              <a:t>ACI </a:t>
            </a:r>
            <a:r>
              <a:rPr lang="en-US" sz="2400" dirty="0" err="1">
                <a:solidFill>
                  <a:schemeClr val="bg1"/>
                </a:solidFill>
                <a:cs typeface="Times New Roman" panose="02020603050405020304" pitchFamily="18" charset="0"/>
              </a:rPr>
              <a:t>desarrolla</a:t>
            </a:r>
            <a:r>
              <a:rPr lang="en-US" sz="2400" dirty="0">
                <a:solidFill>
                  <a:schemeClr val="bg1"/>
                </a:solidFill>
                <a:cs typeface="Times New Roman" panose="02020603050405020304" pitchFamily="18" charset="0"/>
              </a:rPr>
              <a:t>, </a:t>
            </a:r>
            <a:r>
              <a:rPr lang="en-US" sz="2400" dirty="0" err="1">
                <a:solidFill>
                  <a:schemeClr val="bg1"/>
                </a:solidFill>
                <a:cs typeface="Times New Roman" panose="02020603050405020304" pitchFamily="18" charset="0"/>
              </a:rPr>
              <a:t>difunde</a:t>
            </a:r>
            <a:r>
              <a:rPr lang="en-US" sz="2400" dirty="0">
                <a:solidFill>
                  <a:schemeClr val="bg1"/>
                </a:solidFill>
                <a:cs typeface="Times New Roman" panose="02020603050405020304" pitchFamily="18" charset="0"/>
              </a:rPr>
              <a:t> y </a:t>
            </a:r>
            <a:r>
              <a:rPr lang="en-US" sz="2400" dirty="0" err="1">
                <a:solidFill>
                  <a:schemeClr val="bg1"/>
                </a:solidFill>
                <a:cs typeface="Times New Roman" panose="02020603050405020304" pitchFamily="18" charset="0"/>
              </a:rPr>
              <a:t>avanza</a:t>
            </a:r>
            <a:r>
              <a:rPr lang="en-US" sz="2400" dirty="0">
                <a:solidFill>
                  <a:schemeClr val="bg1"/>
                </a:solidFill>
                <a:cs typeface="Times New Roman" panose="02020603050405020304" pitchFamily="18" charset="0"/>
              </a:rPr>
              <a:t> </a:t>
            </a:r>
            <a:r>
              <a:rPr lang="en-US" sz="2400" dirty="0" err="1">
                <a:solidFill>
                  <a:schemeClr val="bg1"/>
                </a:solidFill>
                <a:cs typeface="Times New Roman" panose="02020603050405020304" pitchFamily="18" charset="0"/>
              </a:rPr>
              <a:t>en</a:t>
            </a:r>
            <a:r>
              <a:rPr lang="en-US" sz="2400" dirty="0">
                <a:solidFill>
                  <a:schemeClr val="bg1"/>
                </a:solidFill>
                <a:cs typeface="Times New Roman" panose="02020603050405020304" pitchFamily="18" charset="0"/>
              </a:rPr>
              <a:t> la </a:t>
            </a:r>
            <a:r>
              <a:rPr lang="en-US" sz="2400" dirty="0" err="1">
                <a:solidFill>
                  <a:schemeClr val="bg1"/>
                </a:solidFill>
                <a:cs typeface="Times New Roman" panose="02020603050405020304" pitchFamily="18" charset="0"/>
              </a:rPr>
              <a:t>adopción</a:t>
            </a:r>
            <a:r>
              <a:rPr lang="en-US" sz="2400" dirty="0">
                <a:solidFill>
                  <a:schemeClr val="bg1"/>
                </a:solidFill>
                <a:cs typeface="Times New Roman" panose="02020603050405020304" pitchFamily="18" charset="0"/>
              </a:rPr>
              <a:t> de </a:t>
            </a:r>
            <a:r>
              <a:rPr lang="en-US" sz="2400" dirty="0" err="1">
                <a:solidFill>
                  <a:schemeClr val="bg1"/>
                </a:solidFill>
                <a:cs typeface="Times New Roman" panose="02020603050405020304" pitchFamily="18" charset="0"/>
              </a:rPr>
              <a:t>su</a:t>
            </a:r>
            <a:r>
              <a:rPr lang="en-US" sz="2400" dirty="0">
                <a:solidFill>
                  <a:schemeClr val="bg1"/>
                </a:solidFill>
                <a:cs typeface="Times New Roman" panose="02020603050405020304" pitchFamily="18" charset="0"/>
              </a:rPr>
              <a:t> </a:t>
            </a:r>
            <a:r>
              <a:rPr lang="en-US" sz="2400" dirty="0" err="1">
                <a:solidFill>
                  <a:schemeClr val="bg1"/>
                </a:solidFill>
                <a:cs typeface="Times New Roman" panose="02020603050405020304" pitchFamily="18" charset="0"/>
              </a:rPr>
              <a:t>conocimiento</a:t>
            </a:r>
            <a:r>
              <a:rPr lang="en-US" sz="2400" dirty="0">
                <a:solidFill>
                  <a:schemeClr val="bg1"/>
                </a:solidFill>
                <a:cs typeface="Times New Roman" panose="02020603050405020304" pitchFamily="18" charset="0"/>
              </a:rPr>
              <a:t> </a:t>
            </a:r>
            <a:r>
              <a:rPr lang="en-US" sz="2400" dirty="0" err="1">
                <a:solidFill>
                  <a:schemeClr val="bg1"/>
                </a:solidFill>
                <a:cs typeface="Times New Roman" panose="02020603050405020304" pitchFamily="18" charset="0"/>
              </a:rPr>
              <a:t>consensuado</a:t>
            </a:r>
            <a:r>
              <a:rPr lang="en-US" sz="2400" dirty="0">
                <a:solidFill>
                  <a:schemeClr val="bg1"/>
                </a:solidFill>
                <a:cs typeface="Times New Roman" panose="02020603050405020304" pitchFamily="18" charset="0"/>
              </a:rPr>
              <a:t> </a:t>
            </a:r>
            <a:r>
              <a:rPr lang="en-US" sz="2400" dirty="0" err="1">
                <a:solidFill>
                  <a:schemeClr val="bg1"/>
                </a:solidFill>
                <a:cs typeface="Times New Roman" panose="02020603050405020304" pitchFamily="18" charset="0"/>
              </a:rPr>
              <a:t>sobre</a:t>
            </a:r>
            <a:r>
              <a:rPr lang="en-US" sz="2400" dirty="0">
                <a:solidFill>
                  <a:schemeClr val="bg1"/>
                </a:solidFill>
                <a:cs typeface="Times New Roman" panose="02020603050405020304" pitchFamily="18" charset="0"/>
              </a:rPr>
              <a:t> el </a:t>
            </a:r>
            <a:r>
              <a:rPr lang="en-US" sz="2400" dirty="0" err="1">
                <a:solidFill>
                  <a:schemeClr val="bg1"/>
                </a:solidFill>
                <a:cs typeface="Times New Roman" panose="02020603050405020304" pitchFamily="18" charset="0"/>
              </a:rPr>
              <a:t>concreto</a:t>
            </a:r>
            <a:r>
              <a:rPr lang="en-US" sz="2400" dirty="0">
                <a:solidFill>
                  <a:schemeClr val="bg1"/>
                </a:solidFill>
                <a:cs typeface="Times New Roman" panose="02020603050405020304" pitchFamily="18" charset="0"/>
              </a:rPr>
              <a:t> y </a:t>
            </a:r>
            <a:r>
              <a:rPr lang="en-US" sz="2400" dirty="0" err="1">
                <a:solidFill>
                  <a:schemeClr val="bg1"/>
                </a:solidFill>
                <a:cs typeface="Times New Roman" panose="02020603050405020304" pitchFamily="18" charset="0"/>
              </a:rPr>
              <a:t>sus</a:t>
            </a:r>
            <a:r>
              <a:rPr lang="en-US" sz="2400" dirty="0">
                <a:solidFill>
                  <a:schemeClr val="bg1"/>
                </a:solidFill>
                <a:cs typeface="Times New Roman" panose="02020603050405020304" pitchFamily="18" charset="0"/>
              </a:rPr>
              <a:t> </a:t>
            </a:r>
            <a:r>
              <a:rPr lang="en-US" sz="2400" dirty="0" err="1">
                <a:solidFill>
                  <a:schemeClr val="bg1"/>
                </a:solidFill>
                <a:cs typeface="Times New Roman" panose="02020603050405020304" pitchFamily="18" charset="0"/>
              </a:rPr>
              <a:t>usos</a:t>
            </a:r>
            <a:r>
              <a:rPr lang="en-US" sz="2400" dirty="0">
                <a:solidFill>
                  <a:schemeClr val="bg1"/>
                </a:solidFill>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1727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24" y="1752600"/>
            <a:ext cx="1099976" cy="1099976"/>
          </a:xfrm>
          <a:prstGeom prst="rect">
            <a:avLst/>
          </a:prstGeom>
        </p:spPr>
      </p:pic>
      <p:pic>
        <p:nvPicPr>
          <p:cNvPr id="8" name="Picture 7"/>
          <p:cNvPicPr>
            <a:picLocks noChangeAspect="1"/>
          </p:cNvPicPr>
          <p:nvPr/>
        </p:nvPicPr>
        <p:blipFill>
          <a:blip r:embed="rId4"/>
          <a:stretch>
            <a:fillRect/>
          </a:stretch>
        </p:blipFill>
        <p:spPr>
          <a:xfrm>
            <a:off x="2007969" y="1727362"/>
            <a:ext cx="1116545" cy="1204422"/>
          </a:xfrm>
          <a:prstGeom prst="rect">
            <a:avLst/>
          </a:prstGeom>
        </p:spPr>
      </p:pic>
      <p:pic>
        <p:nvPicPr>
          <p:cNvPr id="9" name="Picture 8"/>
          <p:cNvPicPr>
            <a:picLocks noChangeAspect="1"/>
          </p:cNvPicPr>
          <p:nvPr/>
        </p:nvPicPr>
        <p:blipFill>
          <a:blip r:embed="rId5"/>
          <a:stretch>
            <a:fillRect/>
          </a:stretch>
        </p:blipFill>
        <p:spPr>
          <a:xfrm>
            <a:off x="3775287" y="1543474"/>
            <a:ext cx="1618825" cy="1618825"/>
          </a:xfrm>
          <a:prstGeom prst="rect">
            <a:avLst/>
          </a:prstGeom>
        </p:spPr>
      </p:pic>
      <p:pic>
        <p:nvPicPr>
          <p:cNvPr id="10" name="Picture 9"/>
          <p:cNvPicPr>
            <a:picLocks noChangeAspect="1"/>
          </p:cNvPicPr>
          <p:nvPr/>
        </p:nvPicPr>
        <p:blipFill>
          <a:blip r:embed="rId6"/>
          <a:stretch>
            <a:fillRect/>
          </a:stretch>
        </p:blipFill>
        <p:spPr>
          <a:xfrm>
            <a:off x="5943600" y="1700345"/>
            <a:ext cx="1524000" cy="1132630"/>
          </a:xfrm>
          <a:prstGeom prst="rect">
            <a:avLst/>
          </a:prstGeom>
        </p:spPr>
      </p:pic>
      <p:pic>
        <p:nvPicPr>
          <p:cNvPr id="11" name="Picture 10"/>
          <p:cNvPicPr>
            <a:picLocks noChangeAspect="1"/>
          </p:cNvPicPr>
          <p:nvPr/>
        </p:nvPicPr>
        <p:blipFill rotWithShape="1">
          <a:blip r:embed="rId7"/>
          <a:srcRect l="29736" t="17569" r="30720" b="37182"/>
          <a:stretch/>
        </p:blipFill>
        <p:spPr>
          <a:xfrm>
            <a:off x="7851203" y="1524000"/>
            <a:ext cx="1064197" cy="1330247"/>
          </a:xfrm>
          <a:prstGeom prst="rect">
            <a:avLst/>
          </a:prstGeom>
        </p:spPr>
      </p:pic>
      <p:sp>
        <p:nvSpPr>
          <p:cNvPr id="12" name="TextBox 11"/>
          <p:cNvSpPr txBox="1"/>
          <p:nvPr/>
        </p:nvSpPr>
        <p:spPr>
          <a:xfrm>
            <a:off x="228600" y="2931784"/>
            <a:ext cx="1292662" cy="2630816"/>
          </a:xfrm>
          <a:prstGeom prst="rect">
            <a:avLst/>
          </a:prstGeom>
          <a:noFill/>
        </p:spPr>
        <p:txBody>
          <a:bodyPr vert="vert270" wrap="square" rtlCol="0">
            <a:spAutoFit/>
          </a:bodyPr>
          <a:lstStyle/>
          <a:p>
            <a:pPr algn="r"/>
            <a:r>
              <a:rPr lang="en-US" dirty="0" err="1">
                <a:latin typeface="+mn-lt"/>
              </a:rPr>
              <a:t>Membresía</a:t>
            </a:r>
            <a:endParaRPr lang="en-US" dirty="0">
              <a:latin typeface="+mn-lt"/>
            </a:endParaRPr>
          </a:p>
          <a:p>
            <a:pPr algn="r"/>
            <a:r>
              <a:rPr lang="en-US" dirty="0">
                <a:latin typeface="+mn-lt"/>
              </a:rPr>
              <a:t>Red de </a:t>
            </a:r>
            <a:r>
              <a:rPr lang="en-US" dirty="0" err="1">
                <a:latin typeface="+mn-lt"/>
              </a:rPr>
              <a:t>trabajo</a:t>
            </a:r>
            <a:endParaRPr lang="en-US" dirty="0">
              <a:latin typeface="+mn-lt"/>
            </a:endParaRPr>
          </a:p>
          <a:p>
            <a:pPr algn="r"/>
            <a:r>
              <a:rPr lang="en-US" dirty="0" err="1">
                <a:latin typeface="+mn-lt"/>
              </a:rPr>
              <a:t>Convenciones</a:t>
            </a:r>
            <a:endParaRPr lang="en-US" dirty="0">
              <a:latin typeface="+mn-lt"/>
            </a:endParaRPr>
          </a:p>
          <a:p>
            <a:pPr algn="r"/>
            <a:r>
              <a:rPr lang="en-US" dirty="0" err="1">
                <a:latin typeface="+mn-lt"/>
              </a:rPr>
              <a:t>Capítulos</a:t>
            </a:r>
            <a:endParaRPr lang="en-US" dirty="0">
              <a:latin typeface="+mn-lt"/>
            </a:endParaRPr>
          </a:p>
        </p:txBody>
      </p:sp>
      <p:sp>
        <p:nvSpPr>
          <p:cNvPr id="13" name="TextBox 12"/>
          <p:cNvSpPr txBox="1"/>
          <p:nvPr/>
        </p:nvSpPr>
        <p:spPr>
          <a:xfrm>
            <a:off x="1907738" y="2946197"/>
            <a:ext cx="1292662" cy="2630816"/>
          </a:xfrm>
          <a:prstGeom prst="rect">
            <a:avLst/>
          </a:prstGeom>
          <a:noFill/>
        </p:spPr>
        <p:txBody>
          <a:bodyPr vert="vert270" wrap="square" rtlCol="0">
            <a:spAutoFit/>
          </a:bodyPr>
          <a:lstStyle/>
          <a:p>
            <a:pPr algn="r"/>
            <a:r>
              <a:rPr lang="en-US" dirty="0" err="1">
                <a:latin typeface="+mn-lt"/>
              </a:rPr>
              <a:t>Documentos</a:t>
            </a:r>
            <a:r>
              <a:rPr lang="en-US" dirty="0">
                <a:latin typeface="+mn-lt"/>
              </a:rPr>
              <a:t> </a:t>
            </a:r>
            <a:r>
              <a:rPr lang="en-US" dirty="0" err="1">
                <a:latin typeface="+mn-lt"/>
              </a:rPr>
              <a:t>Técnicos</a:t>
            </a:r>
            <a:endParaRPr lang="en-US" dirty="0">
              <a:latin typeface="+mn-lt"/>
            </a:endParaRPr>
          </a:p>
          <a:p>
            <a:pPr algn="r"/>
            <a:r>
              <a:rPr lang="en-US" dirty="0" err="1">
                <a:latin typeface="+mn-lt"/>
              </a:rPr>
              <a:t>Publicaciones</a:t>
            </a:r>
            <a:endParaRPr lang="en-US" dirty="0">
              <a:latin typeface="+mn-lt"/>
            </a:endParaRPr>
          </a:p>
          <a:p>
            <a:pPr algn="r"/>
            <a:r>
              <a:rPr lang="en-US" dirty="0">
                <a:latin typeface="+mn-lt"/>
              </a:rPr>
              <a:t>Concrete International </a:t>
            </a:r>
            <a:r>
              <a:rPr lang="en-US" dirty="0" err="1">
                <a:latin typeface="+mn-lt"/>
              </a:rPr>
              <a:t>Revistas</a:t>
            </a:r>
            <a:r>
              <a:rPr lang="en-US" dirty="0">
                <a:latin typeface="+mn-lt"/>
              </a:rPr>
              <a:t> </a:t>
            </a:r>
            <a:r>
              <a:rPr lang="en-US" dirty="0" err="1">
                <a:latin typeface="+mn-lt"/>
              </a:rPr>
              <a:t>Técnicas</a:t>
            </a:r>
            <a:endParaRPr lang="en-US" dirty="0">
              <a:latin typeface="+mn-lt"/>
            </a:endParaRPr>
          </a:p>
        </p:txBody>
      </p:sp>
      <p:sp>
        <p:nvSpPr>
          <p:cNvPr id="14" name="TextBox 13"/>
          <p:cNvSpPr txBox="1"/>
          <p:nvPr/>
        </p:nvSpPr>
        <p:spPr>
          <a:xfrm>
            <a:off x="4214336" y="2960610"/>
            <a:ext cx="738664" cy="2982990"/>
          </a:xfrm>
          <a:prstGeom prst="rect">
            <a:avLst/>
          </a:prstGeom>
          <a:noFill/>
        </p:spPr>
        <p:txBody>
          <a:bodyPr vert="vert270" wrap="square" rtlCol="0">
            <a:spAutoFit/>
          </a:bodyPr>
          <a:lstStyle/>
          <a:p>
            <a:pPr algn="r"/>
            <a:r>
              <a:rPr lang="en-US" dirty="0" err="1">
                <a:latin typeface="+mn-lt"/>
              </a:rPr>
              <a:t>Cursos</a:t>
            </a:r>
            <a:r>
              <a:rPr lang="en-US" dirty="0">
                <a:latin typeface="+mn-lt"/>
              </a:rPr>
              <a:t> de </a:t>
            </a:r>
            <a:r>
              <a:rPr lang="en-US" dirty="0" err="1">
                <a:latin typeface="+mn-lt"/>
              </a:rPr>
              <a:t>Certificación</a:t>
            </a:r>
            <a:endParaRPr lang="en-US" dirty="0">
              <a:latin typeface="+mn-lt"/>
            </a:endParaRPr>
          </a:p>
          <a:p>
            <a:pPr algn="r"/>
            <a:r>
              <a:rPr lang="en-US" dirty="0" err="1">
                <a:latin typeface="+mn-lt"/>
              </a:rPr>
              <a:t>Exámenes</a:t>
            </a:r>
            <a:r>
              <a:rPr lang="en-US" dirty="0">
                <a:latin typeface="+mn-lt"/>
              </a:rPr>
              <a:t> de </a:t>
            </a:r>
            <a:r>
              <a:rPr lang="en-US" dirty="0" err="1">
                <a:latin typeface="+mn-lt"/>
              </a:rPr>
              <a:t>Certificación</a:t>
            </a:r>
            <a:endParaRPr lang="en-US" dirty="0">
              <a:latin typeface="+mn-lt"/>
            </a:endParaRPr>
          </a:p>
        </p:txBody>
      </p:sp>
      <p:sp>
        <p:nvSpPr>
          <p:cNvPr id="15" name="TextBox 14"/>
          <p:cNvSpPr txBox="1"/>
          <p:nvPr/>
        </p:nvSpPr>
        <p:spPr>
          <a:xfrm>
            <a:off x="6121400" y="2903538"/>
            <a:ext cx="1015663" cy="2630816"/>
          </a:xfrm>
          <a:prstGeom prst="rect">
            <a:avLst/>
          </a:prstGeom>
          <a:noFill/>
        </p:spPr>
        <p:txBody>
          <a:bodyPr vert="vert270" wrap="square" rtlCol="0">
            <a:spAutoFit/>
          </a:bodyPr>
          <a:lstStyle/>
          <a:p>
            <a:pPr algn="r"/>
            <a:r>
              <a:rPr lang="en-US" dirty="0">
                <a:latin typeface="+mn-lt"/>
              </a:rPr>
              <a:t>Universidad ACI</a:t>
            </a:r>
          </a:p>
          <a:p>
            <a:pPr algn="r"/>
            <a:r>
              <a:rPr lang="en-US" dirty="0">
                <a:latin typeface="+mn-lt"/>
              </a:rPr>
              <a:t>Webinars</a:t>
            </a:r>
          </a:p>
          <a:p>
            <a:pPr algn="r"/>
            <a:r>
              <a:rPr lang="en-US" dirty="0" err="1">
                <a:latin typeface="+mn-lt"/>
              </a:rPr>
              <a:t>Aprendizaje</a:t>
            </a:r>
            <a:r>
              <a:rPr lang="en-US" dirty="0">
                <a:latin typeface="+mn-lt"/>
              </a:rPr>
              <a:t> </a:t>
            </a:r>
            <a:r>
              <a:rPr lang="en-US" dirty="0" err="1">
                <a:latin typeface="+mn-lt"/>
              </a:rPr>
              <a:t>en</a:t>
            </a:r>
            <a:r>
              <a:rPr lang="en-US" dirty="0">
                <a:latin typeface="+mn-lt"/>
              </a:rPr>
              <a:t> </a:t>
            </a:r>
            <a:r>
              <a:rPr lang="en-US" dirty="0" err="1">
                <a:latin typeface="+mn-lt"/>
              </a:rPr>
              <a:t>linea</a:t>
            </a:r>
            <a:endParaRPr lang="en-US" dirty="0">
              <a:latin typeface="+mn-lt"/>
            </a:endParaRPr>
          </a:p>
        </p:txBody>
      </p:sp>
      <p:sp>
        <p:nvSpPr>
          <p:cNvPr id="16" name="TextBox 15"/>
          <p:cNvSpPr txBox="1"/>
          <p:nvPr/>
        </p:nvSpPr>
        <p:spPr>
          <a:xfrm>
            <a:off x="7698938" y="2903538"/>
            <a:ext cx="1292662" cy="3040062"/>
          </a:xfrm>
          <a:prstGeom prst="rect">
            <a:avLst/>
          </a:prstGeom>
          <a:noFill/>
        </p:spPr>
        <p:txBody>
          <a:bodyPr vert="vert270" wrap="square" rtlCol="0">
            <a:spAutoFit/>
          </a:bodyPr>
          <a:lstStyle/>
          <a:p>
            <a:pPr algn="r"/>
            <a:r>
              <a:rPr lang="en-US" dirty="0">
                <a:latin typeface="+mn-lt"/>
              </a:rPr>
              <a:t>La </a:t>
            </a:r>
            <a:r>
              <a:rPr lang="en-US" dirty="0" err="1">
                <a:latin typeface="+mn-lt"/>
              </a:rPr>
              <a:t>Fundación</a:t>
            </a:r>
            <a:r>
              <a:rPr lang="en-US" dirty="0">
                <a:latin typeface="+mn-lt"/>
              </a:rPr>
              <a:t> ACI</a:t>
            </a:r>
          </a:p>
          <a:p>
            <a:pPr algn="r"/>
            <a:r>
              <a:rPr lang="en-US" dirty="0" err="1">
                <a:latin typeface="+mn-lt"/>
              </a:rPr>
              <a:t>Investigación</a:t>
            </a:r>
            <a:endParaRPr lang="en-US" dirty="0">
              <a:latin typeface="+mn-lt"/>
            </a:endParaRPr>
          </a:p>
          <a:p>
            <a:pPr algn="r"/>
            <a:r>
              <a:rPr lang="en-US" dirty="0" err="1">
                <a:latin typeface="+mn-lt"/>
              </a:rPr>
              <a:t>Otorgamiento</a:t>
            </a:r>
            <a:r>
              <a:rPr lang="en-US" dirty="0">
                <a:latin typeface="+mn-lt"/>
              </a:rPr>
              <a:t> de </a:t>
            </a:r>
            <a:r>
              <a:rPr lang="en-US" dirty="0" err="1">
                <a:latin typeface="+mn-lt"/>
              </a:rPr>
              <a:t>becas</a:t>
            </a:r>
            <a:endParaRPr lang="en-US" dirty="0">
              <a:latin typeface="+mn-lt"/>
            </a:endParaRPr>
          </a:p>
          <a:p>
            <a:pPr algn="r"/>
            <a:r>
              <a:rPr lang="en-US" dirty="0" err="1">
                <a:latin typeface="+mn-lt"/>
              </a:rPr>
              <a:t>Lliderazgo</a:t>
            </a:r>
            <a:r>
              <a:rPr lang="en-US" dirty="0">
                <a:latin typeface="+mn-lt"/>
              </a:rPr>
              <a:t> </a:t>
            </a:r>
            <a:r>
              <a:rPr lang="en-US" dirty="0" err="1">
                <a:latin typeface="+mn-lt"/>
              </a:rPr>
              <a:t>intelectual</a:t>
            </a:r>
            <a:endParaRPr lang="en-US" dirty="0">
              <a:latin typeface="+mn-lt"/>
            </a:endParaRPr>
          </a:p>
        </p:txBody>
      </p:sp>
    </p:spTree>
    <p:extLst>
      <p:ext uri="{BB962C8B-B14F-4D97-AF65-F5344CB8AC3E}">
        <p14:creationId xmlns:p14="http://schemas.microsoft.com/office/powerpoint/2010/main" val="228473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 y="848264"/>
            <a:ext cx="4229100" cy="4616648"/>
          </a:xfrm>
          <a:prstGeom prst="rect">
            <a:avLst/>
          </a:prstGeom>
          <a:noFill/>
        </p:spPr>
        <p:txBody>
          <a:bodyPr wrap="square" rtlCol="0">
            <a:spAutoFit/>
          </a:bodyPr>
          <a:lstStyle/>
          <a:p>
            <a:pPr>
              <a:spcAft>
                <a:spcPts val="1200"/>
              </a:spcAft>
            </a:pPr>
            <a:r>
              <a:rPr lang="en-US" sz="3200" i="1" dirty="0">
                <a:solidFill>
                  <a:schemeClr val="bg1"/>
                </a:solidFill>
                <a:latin typeface="Times New Roman" panose="02020603050405020304" pitchFamily="18" charset="0"/>
                <a:cs typeface="Times New Roman" panose="02020603050405020304" pitchFamily="18" charset="0"/>
              </a:rPr>
              <a:t>Un Instituto de </a:t>
            </a:r>
            <a:r>
              <a:rPr lang="en-US" sz="3200" i="1" dirty="0" err="1">
                <a:solidFill>
                  <a:schemeClr val="bg1"/>
                </a:solidFill>
                <a:latin typeface="Times New Roman" panose="02020603050405020304" pitchFamily="18" charset="0"/>
                <a:cs typeface="Times New Roman" panose="02020603050405020304" pitchFamily="18" charset="0"/>
              </a:rPr>
              <a:t>Miembros</a:t>
            </a:r>
            <a:r>
              <a:rPr lang="en-US" sz="3200" i="1" dirty="0">
                <a:solidFill>
                  <a:schemeClr val="bg1"/>
                </a:solidFill>
                <a:latin typeface="Times New Roman" panose="02020603050405020304" pitchFamily="18" charset="0"/>
                <a:cs typeface="Times New Roman" panose="02020603050405020304" pitchFamily="18" charset="0"/>
              </a:rPr>
              <a:t> y </a:t>
            </a:r>
            <a:r>
              <a:rPr lang="en-US" sz="3200" i="1" dirty="0" err="1">
                <a:solidFill>
                  <a:schemeClr val="bg1"/>
                </a:solidFill>
                <a:latin typeface="Times New Roman" panose="02020603050405020304" pitchFamily="18" charset="0"/>
                <a:cs typeface="Times New Roman" panose="02020603050405020304" pitchFamily="18" charset="0"/>
              </a:rPr>
              <a:t>Capítulos</a:t>
            </a:r>
            <a:endParaRPr lang="en-US" sz="3200" i="1" dirty="0">
              <a:solidFill>
                <a:schemeClr val="bg1"/>
              </a:solidFill>
              <a:latin typeface="Times New Roman" panose="02020603050405020304" pitchFamily="18" charset="0"/>
              <a:cs typeface="Times New Roman" panose="02020603050405020304" pitchFamily="18" charset="0"/>
            </a:endParaRPr>
          </a:p>
          <a:p>
            <a:pPr marL="457200" indent="-457200">
              <a:spcAft>
                <a:spcPts val="1200"/>
              </a:spcAft>
              <a:buFont typeface="Arial" panose="020B0604020202020204" pitchFamily="34" charset="0"/>
              <a:buChar char="•"/>
            </a:pPr>
            <a:r>
              <a:rPr lang="en-US" sz="2000" dirty="0">
                <a:solidFill>
                  <a:schemeClr val="bg1"/>
                </a:solidFill>
                <a:latin typeface="+mn-lt"/>
                <a:cs typeface="Times New Roman" panose="02020603050405020304" pitchFamily="18" charset="0"/>
              </a:rPr>
              <a:t>Más de 30,000 </a:t>
            </a:r>
            <a:r>
              <a:rPr lang="en-US" sz="2000" dirty="0" err="1">
                <a:solidFill>
                  <a:schemeClr val="bg1"/>
                </a:solidFill>
                <a:latin typeface="+mn-lt"/>
                <a:cs typeface="Times New Roman" panose="02020603050405020304" pitchFamily="18" charset="0"/>
              </a:rPr>
              <a:t>miembros</a:t>
            </a:r>
            <a:r>
              <a:rPr lang="en-US" sz="2000" dirty="0">
                <a:solidFill>
                  <a:schemeClr val="bg1"/>
                </a:solidFill>
                <a:latin typeface="+mn-lt"/>
                <a:cs typeface="Times New Roman" panose="02020603050405020304" pitchFamily="18" charset="0"/>
              </a:rPr>
              <a:t> del </a:t>
            </a:r>
            <a:r>
              <a:rPr lang="en-US" sz="2000" dirty="0" err="1">
                <a:solidFill>
                  <a:schemeClr val="bg1"/>
                </a:solidFill>
                <a:latin typeface="+mn-lt"/>
                <a:cs typeface="Times New Roman" panose="02020603050405020304" pitchFamily="18" charset="0"/>
              </a:rPr>
              <a:t>instituto</a:t>
            </a:r>
            <a:r>
              <a:rPr lang="en-US" sz="2000" dirty="0">
                <a:solidFill>
                  <a:schemeClr val="bg1"/>
                </a:solidFill>
                <a:latin typeface="+mn-lt"/>
                <a:cs typeface="Times New Roman" panose="02020603050405020304" pitchFamily="18" charset="0"/>
              </a:rPr>
              <a:t> de 129 </a:t>
            </a:r>
            <a:r>
              <a:rPr lang="en-US" sz="2000" dirty="0" err="1">
                <a:solidFill>
                  <a:schemeClr val="bg1"/>
                </a:solidFill>
                <a:latin typeface="+mn-lt"/>
                <a:cs typeface="Times New Roman" panose="02020603050405020304" pitchFamily="18" charset="0"/>
              </a:rPr>
              <a:t>paises</a:t>
            </a:r>
            <a:endParaRPr lang="en-US" sz="2000" dirty="0">
              <a:solidFill>
                <a:schemeClr val="bg1"/>
              </a:solidFill>
              <a:latin typeface="+mn-lt"/>
              <a:cs typeface="Times New Roman" panose="02020603050405020304" pitchFamily="18" charset="0"/>
            </a:endParaRPr>
          </a:p>
          <a:p>
            <a:pPr marL="457200" indent="-457200">
              <a:spcAft>
                <a:spcPts val="1200"/>
              </a:spcAft>
              <a:buFont typeface="Arial" panose="020B0604020202020204" pitchFamily="34" charset="0"/>
              <a:buChar char="•"/>
            </a:pPr>
            <a:r>
              <a:rPr lang="en-US" sz="2000" dirty="0">
                <a:solidFill>
                  <a:schemeClr val="bg1"/>
                </a:solidFill>
                <a:latin typeface="+mn-lt"/>
                <a:cs typeface="Times New Roman" panose="02020603050405020304" pitchFamily="18" charset="0"/>
              </a:rPr>
              <a:t>ACI </a:t>
            </a:r>
            <a:r>
              <a:rPr lang="en-US" sz="2000" dirty="0" err="1">
                <a:solidFill>
                  <a:schemeClr val="bg1"/>
                </a:solidFill>
                <a:latin typeface="+mn-lt"/>
                <a:cs typeface="Times New Roman" panose="02020603050405020304" pitchFamily="18" charset="0"/>
              </a:rPr>
              <a:t>tiene</a:t>
            </a:r>
            <a:r>
              <a:rPr lang="en-US" sz="2000" dirty="0">
                <a:solidFill>
                  <a:schemeClr val="bg1"/>
                </a:solidFill>
                <a:latin typeface="+mn-lt"/>
                <a:cs typeface="Times New Roman" panose="02020603050405020304" pitchFamily="18" charset="0"/>
              </a:rPr>
              <a:t> </a:t>
            </a:r>
            <a:r>
              <a:rPr lang="en-US" sz="2000" dirty="0" err="1">
                <a:solidFill>
                  <a:schemeClr val="bg1"/>
                </a:solidFill>
                <a:latin typeface="+mn-lt"/>
                <a:cs typeface="Times New Roman" panose="02020603050405020304" pitchFamily="18" charset="0"/>
              </a:rPr>
              <a:t>más</a:t>
            </a:r>
            <a:r>
              <a:rPr lang="en-US" sz="2000" dirty="0">
                <a:solidFill>
                  <a:schemeClr val="bg1"/>
                </a:solidFill>
                <a:latin typeface="+mn-lt"/>
                <a:cs typeface="Times New Roman" panose="02020603050405020304" pitchFamily="18" charset="0"/>
              </a:rPr>
              <a:t> de 315 </a:t>
            </a:r>
            <a:r>
              <a:rPr lang="en-US" sz="2000" dirty="0" err="1">
                <a:solidFill>
                  <a:schemeClr val="bg1"/>
                </a:solidFill>
                <a:latin typeface="+mn-lt"/>
                <a:cs typeface="Times New Roman" panose="02020603050405020304" pitchFamily="18" charset="0"/>
              </a:rPr>
              <a:t>capítulos</a:t>
            </a:r>
            <a:r>
              <a:rPr lang="en-US" sz="2000" dirty="0">
                <a:solidFill>
                  <a:schemeClr val="bg1"/>
                </a:solidFill>
                <a:latin typeface="+mn-lt"/>
                <a:cs typeface="Times New Roman" panose="02020603050405020304" pitchFamily="18" charset="0"/>
              </a:rPr>
              <a:t> y </a:t>
            </a:r>
            <a:r>
              <a:rPr lang="en-US" sz="2000" dirty="0" err="1">
                <a:solidFill>
                  <a:schemeClr val="bg1"/>
                </a:solidFill>
                <a:latin typeface="+mn-lt"/>
                <a:cs typeface="Times New Roman" panose="02020603050405020304" pitchFamily="18" charset="0"/>
              </a:rPr>
              <a:t>capitulos</a:t>
            </a:r>
            <a:r>
              <a:rPr lang="en-US" sz="2000" dirty="0">
                <a:solidFill>
                  <a:schemeClr val="bg1"/>
                </a:solidFill>
                <a:latin typeface="+mn-lt"/>
                <a:cs typeface="Times New Roman" panose="02020603050405020304" pitchFamily="18" charset="0"/>
              </a:rPr>
              <a:t> </a:t>
            </a:r>
            <a:r>
              <a:rPr lang="en-US" sz="2000" dirty="0" err="1">
                <a:solidFill>
                  <a:schemeClr val="bg1"/>
                </a:solidFill>
                <a:latin typeface="+mn-lt"/>
                <a:cs typeface="Times New Roman" panose="02020603050405020304" pitchFamily="18" charset="0"/>
              </a:rPr>
              <a:t>estudiantiles</a:t>
            </a:r>
            <a:r>
              <a:rPr lang="en-US" sz="2000" dirty="0">
                <a:solidFill>
                  <a:schemeClr val="bg1"/>
                </a:solidFill>
                <a:latin typeface="+mn-lt"/>
                <a:cs typeface="Times New Roman" panose="02020603050405020304" pitchFamily="18" charset="0"/>
              </a:rPr>
              <a:t> </a:t>
            </a:r>
            <a:r>
              <a:rPr lang="en-US" sz="2000" dirty="0" err="1">
                <a:solidFill>
                  <a:schemeClr val="bg1"/>
                </a:solidFill>
                <a:latin typeface="+mn-lt"/>
                <a:cs typeface="Times New Roman" panose="02020603050405020304" pitchFamily="18" charset="0"/>
              </a:rPr>
              <a:t>en</a:t>
            </a:r>
            <a:r>
              <a:rPr lang="en-US" sz="2000" dirty="0">
                <a:solidFill>
                  <a:schemeClr val="bg1"/>
                </a:solidFill>
                <a:latin typeface="+mn-lt"/>
                <a:cs typeface="Times New Roman" panose="02020603050405020304" pitchFamily="18" charset="0"/>
              </a:rPr>
              <a:t> </a:t>
            </a:r>
            <a:r>
              <a:rPr lang="en-US" sz="2000" dirty="0" err="1">
                <a:solidFill>
                  <a:schemeClr val="bg1"/>
                </a:solidFill>
                <a:latin typeface="+mn-lt"/>
                <a:cs typeface="Times New Roman" panose="02020603050405020304" pitchFamily="18" charset="0"/>
              </a:rPr>
              <a:t>todo</a:t>
            </a:r>
            <a:r>
              <a:rPr lang="en-US" sz="2000" dirty="0">
                <a:solidFill>
                  <a:schemeClr val="bg1"/>
                </a:solidFill>
                <a:latin typeface="+mn-lt"/>
                <a:cs typeface="Times New Roman" panose="02020603050405020304" pitchFamily="18" charset="0"/>
              </a:rPr>
              <a:t> el </a:t>
            </a:r>
            <a:r>
              <a:rPr lang="en-US" sz="2000" dirty="0" err="1">
                <a:solidFill>
                  <a:schemeClr val="bg1"/>
                </a:solidFill>
                <a:latin typeface="+mn-lt"/>
                <a:cs typeface="Times New Roman" panose="02020603050405020304" pitchFamily="18" charset="0"/>
              </a:rPr>
              <a:t>mundo</a:t>
            </a:r>
            <a:r>
              <a:rPr lang="en-US" sz="2000" dirty="0">
                <a:solidFill>
                  <a:schemeClr val="bg1"/>
                </a:solidFill>
                <a:latin typeface="+mn-lt"/>
                <a:cs typeface="Times New Roman" panose="02020603050405020304" pitchFamily="18" charset="0"/>
              </a:rPr>
              <a:t>. </a:t>
            </a:r>
          </a:p>
          <a:p>
            <a:pPr marL="457200" indent="-457200">
              <a:spcAft>
                <a:spcPts val="1200"/>
              </a:spcAft>
              <a:buFont typeface="Arial" panose="020B0604020202020204" pitchFamily="34" charset="0"/>
              <a:buChar char="•"/>
            </a:pPr>
            <a:r>
              <a:rPr lang="es-ES" sz="2000" dirty="0">
                <a:solidFill>
                  <a:schemeClr val="bg1"/>
                </a:solidFill>
                <a:latin typeface="+mn-lt"/>
                <a:cs typeface="Times New Roman" panose="02020603050405020304" pitchFamily="18" charset="0"/>
              </a:rPr>
              <a:t>Ingenieros, investigadores, estudiantes, contratistas, arquitectos, educadores, fabricantes, productores, el gobierno y más</a:t>
            </a:r>
            <a:endParaRPr lang="en-US" sz="2000" dirty="0">
              <a:solidFill>
                <a:schemeClr val="bg1"/>
              </a:solidFill>
              <a:latin typeface="+mn-lt"/>
              <a:cs typeface="Times New Roman" panose="02020603050405020304" pitchFamily="18" charset="0"/>
            </a:endParaRPr>
          </a:p>
        </p:txBody>
      </p:sp>
      <p:pic>
        <p:nvPicPr>
          <p:cNvPr id="4" name="Picture Placeholder 2"/>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9166" t="48" r="20001" b="5473"/>
          <a:stretch/>
        </p:blipFill>
        <p:spPr>
          <a:xfrm>
            <a:off x="5410200" y="3175"/>
            <a:ext cx="3733800" cy="6169025"/>
          </a:xfrm>
        </p:spPr>
      </p:pic>
    </p:spTree>
    <p:extLst>
      <p:ext uri="{BB962C8B-B14F-4D97-AF65-F5344CB8AC3E}">
        <p14:creationId xmlns:p14="http://schemas.microsoft.com/office/powerpoint/2010/main" val="1175240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1727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57200"/>
            <a:ext cx="2895601" cy="2895601"/>
          </a:xfrm>
          <a:prstGeom prst="rect">
            <a:avLst/>
          </a:prstGeom>
        </p:spPr>
      </p:pic>
      <p:sp>
        <p:nvSpPr>
          <p:cNvPr id="5" name="TextBox 4"/>
          <p:cNvSpPr txBox="1"/>
          <p:nvPr/>
        </p:nvSpPr>
        <p:spPr>
          <a:xfrm>
            <a:off x="800100" y="848264"/>
            <a:ext cx="3924300" cy="4431983"/>
          </a:xfrm>
          <a:prstGeom prst="rect">
            <a:avLst/>
          </a:prstGeom>
          <a:noFill/>
        </p:spPr>
        <p:txBody>
          <a:bodyPr wrap="square" rtlCol="0">
            <a:spAutoFit/>
          </a:bodyPr>
          <a:lstStyle/>
          <a:p>
            <a:pPr>
              <a:spcAft>
                <a:spcPts val="1200"/>
              </a:spcAft>
            </a:pPr>
            <a:r>
              <a:rPr lang="en-US" sz="4000" i="1" dirty="0">
                <a:latin typeface="Times New Roman" panose="02020603050405020304" pitchFamily="18" charset="0"/>
                <a:cs typeface="Times New Roman" panose="02020603050405020304" pitchFamily="18" charset="0"/>
              </a:rPr>
              <a:t>mi </a:t>
            </a:r>
            <a:r>
              <a:rPr lang="en-US" sz="4000" i="1" dirty="0" err="1">
                <a:latin typeface="Times New Roman" panose="02020603050405020304" pitchFamily="18" charset="0"/>
                <a:cs typeface="Times New Roman" panose="02020603050405020304" pitchFamily="18" charset="0"/>
              </a:rPr>
              <a:t>participación</a:t>
            </a:r>
            <a:r>
              <a:rPr lang="en-US" sz="4000" i="1" dirty="0">
                <a:latin typeface="Times New Roman" panose="02020603050405020304" pitchFamily="18" charset="0"/>
                <a:cs typeface="Times New Roman" panose="02020603050405020304" pitchFamily="18" charset="0"/>
              </a:rPr>
              <a:t> con el ACI</a:t>
            </a:r>
          </a:p>
          <a:p>
            <a:pPr marL="457200" indent="-457200">
              <a:spcAft>
                <a:spcPts val="1200"/>
              </a:spcAft>
              <a:buFont typeface="Arial" panose="020B0604020202020204" pitchFamily="34" charset="0"/>
              <a:buChar char="•"/>
            </a:pPr>
            <a:r>
              <a:rPr lang="es-ES" sz="2400" dirty="0">
                <a:latin typeface="+mn-lt"/>
                <a:cs typeface="Times New Roman" panose="02020603050405020304" pitchFamily="18" charset="0"/>
              </a:rPr>
              <a:t>&lt;Insertar comentarios en una historia personal, participación del comité, razones por las que se hizo miembro, asistir a una convención de ACI, etc., o similar&gt;</a:t>
            </a:r>
          </a:p>
        </p:txBody>
      </p:sp>
      <p:sp>
        <p:nvSpPr>
          <p:cNvPr id="6" name="TextBox 5"/>
          <p:cNvSpPr txBox="1"/>
          <p:nvPr/>
        </p:nvSpPr>
        <p:spPr>
          <a:xfrm>
            <a:off x="5486400" y="3505200"/>
            <a:ext cx="3175000" cy="1938992"/>
          </a:xfrm>
          <a:prstGeom prst="rect">
            <a:avLst/>
          </a:prstGeom>
          <a:noFill/>
        </p:spPr>
        <p:txBody>
          <a:bodyPr wrap="square" rtlCol="0">
            <a:spAutoFit/>
          </a:bodyPr>
          <a:lstStyle/>
          <a:p>
            <a:r>
              <a:rPr lang="en-US" sz="2400" dirty="0">
                <a:solidFill>
                  <a:schemeClr val="tx1">
                    <a:lumMod val="50000"/>
                    <a:lumOff val="50000"/>
                  </a:schemeClr>
                </a:solidFill>
                <a:latin typeface="Times New Roman" panose="02020603050405020304" pitchFamily="18" charset="0"/>
                <a:cs typeface="Times New Roman" panose="02020603050405020304" pitchFamily="18" charset="0"/>
              </a:rPr>
              <a:t>&lt;Su </a:t>
            </a:r>
            <a:r>
              <a:rPr lang="en-US" sz="2400" dirty="0" err="1">
                <a:solidFill>
                  <a:schemeClr val="tx1">
                    <a:lumMod val="50000"/>
                    <a:lumOff val="50000"/>
                  </a:schemeClr>
                </a:solidFill>
                <a:latin typeface="Times New Roman" panose="02020603050405020304" pitchFamily="18" charset="0"/>
                <a:cs typeface="Times New Roman" panose="02020603050405020304" pitchFamily="18" charset="0"/>
              </a:rPr>
              <a:t>nombre</a:t>
            </a:r>
            <a:r>
              <a:rPr lang="en-US" sz="2400" dirty="0">
                <a:solidFill>
                  <a:schemeClr val="tx1">
                    <a:lumMod val="50000"/>
                    <a:lumOff val="50000"/>
                  </a:schemeClr>
                </a:solidFill>
                <a:latin typeface="Times New Roman" panose="02020603050405020304" pitchFamily="18" charset="0"/>
                <a:cs typeface="Times New Roman" panose="02020603050405020304" pitchFamily="18" charset="0"/>
              </a:rPr>
              <a:t>&gt;</a:t>
            </a:r>
          </a:p>
          <a:p>
            <a:r>
              <a:rPr lang="en-US" sz="1600" dirty="0">
                <a:solidFill>
                  <a:schemeClr val="tx1">
                    <a:lumMod val="50000"/>
                    <a:lumOff val="50000"/>
                  </a:schemeClr>
                </a:solidFill>
              </a:rPr>
              <a:t>&lt;"</a:t>
            </a:r>
            <a:r>
              <a:rPr lang="en-US" sz="1600" dirty="0" err="1">
                <a:solidFill>
                  <a:schemeClr val="tx1">
                    <a:lumMod val="50000"/>
                    <a:lumOff val="50000"/>
                  </a:schemeClr>
                </a:solidFill>
              </a:rPr>
              <a:t>Miembro</a:t>
            </a:r>
            <a:r>
              <a:rPr lang="en-US" sz="1600" dirty="0">
                <a:solidFill>
                  <a:schemeClr val="tx1">
                    <a:lumMod val="50000"/>
                    <a:lumOff val="50000"/>
                  </a:schemeClr>
                </a:solidFill>
              </a:rPr>
              <a:t> de ACI" o "Fellow de ACI" o "</a:t>
            </a:r>
            <a:r>
              <a:rPr lang="en-US" sz="1600" dirty="0" err="1">
                <a:solidFill>
                  <a:schemeClr val="tx1">
                    <a:lumMod val="50000"/>
                    <a:lumOff val="50000"/>
                  </a:schemeClr>
                </a:solidFill>
              </a:rPr>
              <a:t>Miembro</a:t>
            </a:r>
            <a:r>
              <a:rPr lang="en-US" sz="1600" dirty="0">
                <a:solidFill>
                  <a:schemeClr val="tx1">
                    <a:lumMod val="50000"/>
                    <a:lumOff val="50000"/>
                  </a:schemeClr>
                </a:solidFill>
              </a:rPr>
              <a:t> de Honor de ACI", etc.&gt;</a:t>
            </a:r>
          </a:p>
          <a:p>
            <a:r>
              <a:rPr lang="en-US" sz="1600" dirty="0">
                <a:solidFill>
                  <a:schemeClr val="tx1">
                    <a:lumMod val="50000"/>
                    <a:lumOff val="50000"/>
                  </a:schemeClr>
                </a:solidFill>
              </a:rPr>
              <a:t>&lt;</a:t>
            </a:r>
            <a:r>
              <a:rPr lang="en-US" sz="1600" dirty="0" err="1">
                <a:solidFill>
                  <a:schemeClr val="tx1">
                    <a:lumMod val="50000"/>
                    <a:lumOff val="50000"/>
                  </a:schemeClr>
                </a:solidFill>
              </a:rPr>
              <a:t>Aspectos</a:t>
            </a:r>
            <a:r>
              <a:rPr lang="en-US" sz="1600" dirty="0">
                <a:solidFill>
                  <a:schemeClr val="tx1">
                    <a:lumMod val="50000"/>
                    <a:lumOff val="50000"/>
                  </a:schemeClr>
                </a:solidFill>
              </a:rPr>
              <a:t> </a:t>
            </a:r>
            <a:r>
              <a:rPr lang="en-US" sz="1600" dirty="0" err="1">
                <a:solidFill>
                  <a:schemeClr val="tx1">
                    <a:lumMod val="50000"/>
                    <a:lumOff val="50000"/>
                  </a:schemeClr>
                </a:solidFill>
              </a:rPr>
              <a:t>destacados</a:t>
            </a:r>
            <a:r>
              <a:rPr lang="en-US" sz="1600" dirty="0">
                <a:solidFill>
                  <a:schemeClr val="tx1">
                    <a:lumMod val="50000"/>
                    <a:lumOff val="50000"/>
                  </a:schemeClr>
                </a:solidFill>
              </a:rPr>
              <a:t> de </a:t>
            </a:r>
            <a:r>
              <a:rPr lang="en-US" sz="1600" dirty="0" err="1">
                <a:solidFill>
                  <a:schemeClr val="tx1">
                    <a:lumMod val="50000"/>
                    <a:lumOff val="50000"/>
                  </a:schemeClr>
                </a:solidFill>
              </a:rPr>
              <a:t>los</a:t>
            </a:r>
            <a:r>
              <a:rPr lang="en-US" sz="1600" dirty="0">
                <a:solidFill>
                  <a:schemeClr val="tx1">
                    <a:lumMod val="50000"/>
                    <a:lumOff val="50000"/>
                  </a:schemeClr>
                </a:solidFill>
              </a:rPr>
              <a:t> </a:t>
            </a:r>
            <a:r>
              <a:rPr lang="en-US" sz="1600" dirty="0" err="1">
                <a:solidFill>
                  <a:schemeClr val="tx1">
                    <a:lumMod val="50000"/>
                    <a:lumOff val="50000"/>
                  </a:schemeClr>
                </a:solidFill>
              </a:rPr>
              <a:t>comités</a:t>
            </a:r>
            <a:r>
              <a:rPr lang="en-US" sz="1600" dirty="0">
                <a:solidFill>
                  <a:schemeClr val="tx1">
                    <a:lumMod val="50000"/>
                    <a:lumOff val="50000"/>
                  </a:schemeClr>
                </a:solidFill>
              </a:rPr>
              <a:t> de ACI, </a:t>
            </a:r>
            <a:r>
              <a:rPr lang="en-US" sz="1600" dirty="0" err="1">
                <a:solidFill>
                  <a:schemeClr val="tx1">
                    <a:lumMod val="50000"/>
                    <a:lumOff val="50000"/>
                  </a:schemeClr>
                </a:solidFill>
              </a:rPr>
              <a:t>artículos</a:t>
            </a:r>
            <a:r>
              <a:rPr lang="en-US" sz="1600" dirty="0">
                <a:solidFill>
                  <a:schemeClr val="tx1">
                    <a:lumMod val="50000"/>
                    <a:lumOff val="50000"/>
                  </a:schemeClr>
                </a:solidFill>
              </a:rPr>
              <a:t> </a:t>
            </a:r>
            <a:r>
              <a:rPr lang="en-US" sz="1600" dirty="0" err="1">
                <a:solidFill>
                  <a:schemeClr val="tx1">
                    <a:lumMod val="50000"/>
                    <a:lumOff val="50000"/>
                  </a:schemeClr>
                </a:solidFill>
              </a:rPr>
              <a:t>publicados</a:t>
            </a:r>
            <a:r>
              <a:rPr lang="en-US" sz="1600" dirty="0">
                <a:solidFill>
                  <a:schemeClr val="tx1">
                    <a:lumMod val="50000"/>
                    <a:lumOff val="50000"/>
                  </a:schemeClr>
                </a:solidFill>
              </a:rPr>
              <a:t>, etc.&gt;</a:t>
            </a:r>
          </a:p>
        </p:txBody>
      </p:sp>
      <p:sp>
        <p:nvSpPr>
          <p:cNvPr id="7" name="TextBox 6"/>
          <p:cNvSpPr txBox="1"/>
          <p:nvPr/>
        </p:nvSpPr>
        <p:spPr>
          <a:xfrm>
            <a:off x="5181600" y="1688068"/>
            <a:ext cx="3810000" cy="369332"/>
          </a:xfrm>
          <a:prstGeom prst="rect">
            <a:avLst/>
          </a:prstGeom>
          <a:solidFill>
            <a:srgbClr val="FFFF00"/>
          </a:solidFill>
        </p:spPr>
        <p:txBody>
          <a:bodyPr wrap="square" rtlCol="0">
            <a:spAutoFit/>
          </a:bodyPr>
          <a:lstStyle/>
          <a:p>
            <a:pPr algn="ctr"/>
            <a:r>
              <a:rPr lang="en-US" dirty="0"/>
              <a:t>&lt;</a:t>
            </a:r>
            <a:r>
              <a:rPr lang="en-US" dirty="0" err="1"/>
              <a:t>Inserta</a:t>
            </a:r>
            <a:r>
              <a:rPr lang="en-US" dirty="0"/>
              <a:t> </a:t>
            </a:r>
            <a:r>
              <a:rPr lang="en-US" dirty="0" err="1"/>
              <a:t>su</a:t>
            </a:r>
            <a:r>
              <a:rPr lang="en-US" dirty="0"/>
              <a:t> </a:t>
            </a:r>
            <a:r>
              <a:rPr lang="en-US" dirty="0" err="1"/>
              <a:t>foto</a:t>
            </a:r>
            <a:r>
              <a:rPr lang="en-US" dirty="0"/>
              <a:t> personal&gt;</a:t>
            </a:r>
          </a:p>
        </p:txBody>
      </p:sp>
    </p:spTree>
    <p:extLst>
      <p:ext uri="{BB962C8B-B14F-4D97-AF65-F5344CB8AC3E}">
        <p14:creationId xmlns:p14="http://schemas.microsoft.com/office/powerpoint/2010/main" val="275207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81970"/>
            <a:ext cx="9144000" cy="2590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3175"/>
            <a:ext cx="9144000" cy="4422775"/>
          </a:xfrm>
          <a:prstGeom prst="rect">
            <a:avLst/>
          </a:prstGeom>
          <a:solidFill>
            <a:srgbClr val="00A24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6000" dirty="0">
              <a:solidFill>
                <a:prstClr val="white"/>
              </a:solidFill>
              <a:latin typeface="Calibri" panose="020F0502020204030204" pitchFamily="34" charset="0"/>
            </a:endParaRPr>
          </a:p>
        </p:txBody>
      </p:sp>
      <p:sp>
        <p:nvSpPr>
          <p:cNvPr id="5" name="Content Placeholder 2"/>
          <p:cNvSpPr txBox="1">
            <a:spLocks/>
          </p:cNvSpPr>
          <p:nvPr/>
        </p:nvSpPr>
        <p:spPr bwMode="auto">
          <a:xfrm>
            <a:off x="267299" y="990601"/>
            <a:ext cx="8382000" cy="281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defTabSz="457200" rtl="0" eaLnBrk="0" fontAlgn="base" hangingPunct="0">
              <a:spcBef>
                <a:spcPct val="20000"/>
              </a:spcBef>
              <a:spcAft>
                <a:spcPct val="0"/>
              </a:spcAft>
              <a:buClr>
                <a:srgbClr val="F5821F"/>
              </a:buClr>
              <a:buFont typeface="Arial" charset="0"/>
              <a:buNone/>
              <a:defRPr sz="3200" kern="1200">
                <a:solidFill>
                  <a:srgbClr val="FFFFFF"/>
                </a:solidFill>
                <a:latin typeface="+mn-lt"/>
                <a:ea typeface="MS PGothic" panose="020B0600070205080204" pitchFamily="34" charset="-128"/>
                <a:cs typeface="+mn-cs"/>
              </a:defRPr>
            </a:lvl1pPr>
            <a:lvl2pPr marL="457200" indent="0" algn="l" defTabSz="457200" rtl="0" eaLnBrk="0" fontAlgn="base" hangingPunct="0">
              <a:spcBef>
                <a:spcPct val="20000"/>
              </a:spcBef>
              <a:spcAft>
                <a:spcPct val="0"/>
              </a:spcAft>
              <a:buClr>
                <a:srgbClr val="F5821F"/>
              </a:buClr>
              <a:buNone/>
              <a:defRPr sz="2800" kern="1200">
                <a:solidFill>
                  <a:srgbClr val="C6C7C8"/>
                </a:solidFill>
                <a:latin typeface="+mn-lt"/>
                <a:ea typeface="MS PGothic" panose="020B0600070205080204" pitchFamily="34" charset="-128"/>
                <a:cs typeface="+mn-cs"/>
              </a:defRPr>
            </a:lvl2pPr>
            <a:lvl3pPr marL="914400" indent="0" algn="l" defTabSz="457200" rtl="0" eaLnBrk="0" fontAlgn="base" hangingPunct="0">
              <a:spcBef>
                <a:spcPct val="20000"/>
              </a:spcBef>
              <a:spcAft>
                <a:spcPct val="0"/>
              </a:spcAft>
              <a:buClr>
                <a:srgbClr val="51B848"/>
              </a:buClr>
              <a:buFont typeface="Arial" charset="0"/>
              <a:buNone/>
              <a:defRPr sz="2400" kern="1200">
                <a:solidFill>
                  <a:srgbClr val="FFFFFF"/>
                </a:solidFill>
                <a:latin typeface="+mn-lt"/>
                <a:ea typeface="MS PGothic" panose="020B0600070205080204" pitchFamily="34" charset="-128"/>
                <a:cs typeface="+mn-cs"/>
              </a:defRPr>
            </a:lvl3pPr>
            <a:lvl4pPr marL="1371600" indent="0" algn="l" defTabSz="457200" rtl="0" eaLnBrk="0" fontAlgn="base" hangingPunct="0">
              <a:spcBef>
                <a:spcPct val="20000"/>
              </a:spcBef>
              <a:spcAft>
                <a:spcPct val="0"/>
              </a:spcAft>
              <a:buNone/>
              <a:defRPr sz="2000" kern="1200">
                <a:solidFill>
                  <a:srgbClr val="FFFFFF"/>
                </a:solidFill>
                <a:latin typeface="+mn-lt"/>
                <a:ea typeface="MS PGothic" panose="020B0600070205080204" pitchFamily="34" charset="-128"/>
                <a:cs typeface="+mn-cs"/>
              </a:defRPr>
            </a:lvl4pPr>
            <a:lvl5pPr marL="1828800" indent="0" algn="l" defTabSz="457200" rtl="0" eaLnBrk="0" fontAlgn="base" hangingPunct="0">
              <a:spcBef>
                <a:spcPct val="20000"/>
              </a:spcBef>
              <a:spcAft>
                <a:spcPct val="0"/>
              </a:spcAft>
              <a:buClr>
                <a:schemeClr val="accent2"/>
              </a:buClr>
              <a:buFont typeface="Arial" charset="0"/>
              <a:buNone/>
              <a:defRPr sz="2000" kern="1200">
                <a:solidFill>
                  <a:srgbClr val="FFFFFF"/>
                </a:solidFill>
                <a:latin typeface="+mn-lt"/>
                <a:ea typeface="MS PGothic" panose="020B0600070205080204" pitchFamily="34" charset="-128"/>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algn="ctr"/>
            <a:r>
              <a:rPr lang="en-US" sz="4300" i="1" dirty="0">
                <a:latin typeface="Times New Roman" pitchFamily="18" charset="0"/>
                <a:cs typeface="Times New Roman" pitchFamily="18" charset="0"/>
              </a:rPr>
              <a:t>¡Gracias!</a:t>
            </a:r>
          </a:p>
          <a:p>
            <a:pPr algn="ctr"/>
            <a:r>
              <a:rPr lang="en-US" sz="2000" i="1" dirty="0">
                <a:latin typeface="Times New Roman" pitchFamily="18" charset="0"/>
                <a:cs typeface="Times New Roman" pitchFamily="18" charset="0"/>
              </a:rPr>
              <a:t> </a:t>
            </a:r>
          </a:p>
          <a:p>
            <a:pPr algn="ctr"/>
            <a:r>
              <a:rPr lang="es-ES" sz="2800" i="1" dirty="0">
                <a:latin typeface="Times New Roman" pitchFamily="18" charset="0"/>
                <a:cs typeface="Times New Roman" pitchFamily="18" charset="0"/>
              </a:rPr>
              <a:t>Para obtener la información más actualizada, visite el American Concrete </a:t>
            </a:r>
            <a:r>
              <a:rPr lang="es-ES" sz="2800" i="1" dirty="0" err="1">
                <a:latin typeface="Times New Roman" pitchFamily="18" charset="0"/>
                <a:cs typeface="Times New Roman" pitchFamily="18" charset="0"/>
              </a:rPr>
              <a:t>Institute</a:t>
            </a:r>
            <a:r>
              <a:rPr lang="es-ES" sz="2800" i="1" dirty="0">
                <a:latin typeface="Times New Roman" pitchFamily="18" charset="0"/>
                <a:cs typeface="Times New Roman" pitchFamily="18" charset="0"/>
              </a:rPr>
              <a:t> en: </a:t>
            </a:r>
          </a:p>
          <a:p>
            <a:pPr algn="ctr"/>
            <a:r>
              <a:rPr lang="es-ES" sz="2800" i="1" dirty="0">
                <a:latin typeface="Times New Roman" pitchFamily="18" charset="0"/>
                <a:cs typeface="Times New Roman" pitchFamily="18" charset="0"/>
              </a:rPr>
              <a:t>www.concrete.org. </a:t>
            </a:r>
          </a:p>
          <a:p>
            <a:endParaRPr lang="en-US" dirty="0"/>
          </a:p>
        </p:txBody>
      </p:sp>
      <p:sp>
        <p:nvSpPr>
          <p:cNvPr id="9" name="AutoShape 2" descr="Image result for instagram logo png"/>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blue and white circular logo&#10;&#10;Description automatically generated">
            <a:extLst>
              <a:ext uri="{FF2B5EF4-FFF2-40B4-BE49-F238E27FC236}">
                <a16:creationId xmlns:a16="http://schemas.microsoft.com/office/drawing/2014/main" id="{289A4AED-0E2A-4B29-2C31-43CA1D5CC57A}"/>
              </a:ext>
            </a:extLst>
          </p:cNvPr>
          <p:cNvPicPr>
            <a:picLocks noChangeAspect="1"/>
          </p:cNvPicPr>
          <p:nvPr/>
        </p:nvPicPr>
        <p:blipFill>
          <a:blip r:embed="rId3"/>
          <a:stretch>
            <a:fillRect/>
          </a:stretch>
        </p:blipFill>
        <p:spPr>
          <a:xfrm>
            <a:off x="2793492" y="4925696"/>
            <a:ext cx="3557016" cy="632460"/>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539B"/>
      </a:dk2>
      <a:lt2>
        <a:srgbClr val="EEECE1"/>
      </a:lt2>
      <a:accent1>
        <a:srgbClr val="007DC5"/>
      </a:accent1>
      <a:accent2>
        <a:srgbClr val="ED1C24"/>
      </a:accent2>
      <a:accent3>
        <a:srgbClr val="F5821F"/>
      </a:accent3>
      <a:accent4>
        <a:srgbClr val="51B848"/>
      </a:accent4>
      <a:accent5>
        <a:srgbClr val="2F2C27"/>
      </a:accent5>
      <a:accent6>
        <a:srgbClr val="71737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4A7959AD39AAD4FB1F3C5BB8C469D8F" ma:contentTypeVersion="20" ma:contentTypeDescription="Create a new document." ma:contentTypeScope="" ma:versionID="9bdd918d90cf6a19f56f8eefc5bb0a98">
  <xsd:schema xmlns:xsd="http://www.w3.org/2001/XMLSchema" xmlns:xs="http://www.w3.org/2001/XMLSchema" xmlns:p="http://schemas.microsoft.com/office/2006/metadata/properties" xmlns:ns1="http://schemas.microsoft.com/sharepoint/v3" xmlns:ns2="dde46755-4ace-4937-be70-63cfaa3dd72e" xmlns:ns3="e6d9b6bc-e845-47a0-9ce1-a5b4c8316482" targetNamespace="http://schemas.microsoft.com/office/2006/metadata/properties" ma:root="true" ma:fieldsID="0c5ae30572ea0006ac9db971d09a5e35" ns1:_="" ns2:_="" ns3:_="">
    <xsd:import namespace="http://schemas.microsoft.com/sharepoint/v3"/>
    <xsd:import namespace="dde46755-4ace-4937-be70-63cfaa3dd72e"/>
    <xsd:import namespace="e6d9b6bc-e845-47a0-9ce1-a5b4c8316482"/>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e46755-4ace-4937-be70-63cfaa3dd72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37e248a-833c-4064-8741-97d52dfc767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6d9b6bc-e845-47a0-9ce1-a5b4c8316482"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5bd68ab4-ad63-4c32-90a2-508d08337c15}" ma:internalName="TaxCatchAll" ma:showField="CatchAllData" ma:web="e6d9b6bc-e845-47a0-9ce1-a5b4c83164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6d9b6bc-e845-47a0-9ce1-a5b4c8316482" xsi:nil="true"/>
    <PublishingExpirationDate xmlns="http://schemas.microsoft.com/sharepoint/v3" xsi:nil="true"/>
    <PublishingStartDate xmlns="http://schemas.microsoft.com/sharepoint/v3" xsi:nil="true"/>
    <lcf76f155ced4ddcb4097134ff3c332f xmlns="dde46755-4ace-4937-be70-63cfaa3dd72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5CB9AB-93DA-4F20-B007-0F4A8821D1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de46755-4ace-4937-be70-63cfaa3dd72e"/>
    <ds:schemaRef ds:uri="e6d9b6bc-e845-47a0-9ce1-a5b4c83164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6385D9-5B68-4DFC-BFA4-485B11E92DA7}">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 ds:uri="e6d9b6bc-e845-47a0-9ce1-a5b4c8316482"/>
    <ds:schemaRef ds:uri="http://schemas.microsoft.com/sharepoint/v3"/>
    <ds:schemaRef ds:uri="dde46755-4ace-4937-be70-63cfaa3dd72e"/>
  </ds:schemaRefs>
</ds:datastoreItem>
</file>

<file path=customXml/itemProps3.xml><?xml version="1.0" encoding="utf-8"?>
<ds:datastoreItem xmlns:ds="http://schemas.openxmlformats.org/officeDocument/2006/customXml" ds:itemID="{6CDEC724-DBF2-4A26-9041-8C029BC478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1296</TotalTime>
  <Words>1534</Words>
  <Application>Microsoft Office PowerPoint</Application>
  <PresentationFormat>On-screen Show (4:3)</PresentationFormat>
  <Paragraphs>82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&lt;su nombre&gt; Un Embajador ACI</vt:lpstr>
      <vt:lpstr>PowerPoint Presentation</vt:lpstr>
      <vt:lpstr>PowerPoint Presentation</vt:lpstr>
      <vt:lpstr>PowerPoint Presentation</vt:lpstr>
      <vt:lpstr>PowerPoint Presentation</vt:lpstr>
      <vt:lpstr>PowerPoint Presentation</vt:lpstr>
    </vt:vector>
  </TitlesOfParts>
  <Company>callender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dc:creator>
  <cp:lastModifiedBy>Gail L. Tatum</cp:lastModifiedBy>
  <cp:revision>74</cp:revision>
  <cp:lastPrinted>2016-04-14T17:25:10Z</cp:lastPrinted>
  <dcterms:created xsi:type="dcterms:W3CDTF">2014-01-17T23:30:21Z</dcterms:created>
  <dcterms:modified xsi:type="dcterms:W3CDTF">2025-01-15T18:06:36Z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0x01010044A7959AD39AAD4FB1F3C5BB8C469D8F</vt:lpwstr>
  </property>
  <property fmtid="{D5CDD505-2E9C-101B-9397-08002B2CF9AE}" pid="3" name="MediaServiceImageTags">
    <vt:lpwstr/>
  </property>
</Properties>
</file>